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2.png" ContentType="image/png"/>
  <Override PartName="/ppt/media/image30.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33.png" ContentType="image/png"/>
  <Override PartName="/ppt/media/image19.jpeg" ContentType="image/jpeg"/>
  <Override PartName="/ppt/media/image25.png" ContentType="image/png"/>
  <Override PartName="/ppt/media/image28.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6.png" ContentType="image/png"/>
  <Override PartName="/ppt/media/image27.png" ContentType="image/png"/>
  <Override PartName="/ppt/media/image5.wmf" ContentType="image/x-wmf"/>
  <Override PartName="/ppt/media/image26.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8EFF3134-C640-4969-96E6-90DF5B33F30F}" type="slidenum">
              <a:rPr lang="fr-FR" sz="1400">
                <a:latin typeface="Times New Roman"/>
              </a:rPr>
              <a:t>&lt;numéro&gt;</a:t>
            </a:fld>
            <a:fld id="{AC1A93CA-77B8-4DD4-9E3D-CFD2C47E7C97}"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4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B9280DE7-45A3-471F-82E5-125B77070616}" type="slidenum">
              <a:rPr lang="fr-FR">
                <a:latin typeface="Arial"/>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6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ED145EB-6293-45BA-8AC2-66DB338ACD9F}"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6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7C75A3DF-11EA-4F8B-9C69-CFFC1AB1C606}"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6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B9260641-EE28-4D8E-ADE5-BB863933BFB3}"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6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77E8F36-3624-4339-AB6D-154685C9B67B}"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6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13E418F-253B-4CFC-AF94-9A9A5EC5EDA4}"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70" name="CustomShape 2"/>
          <p:cNvSpPr/>
          <p:nvPr/>
        </p:nvSpPr>
        <p:spPr>
          <a:xfrm>
            <a:off x="3884760" y="8685360"/>
            <a:ext cx="2971080" cy="456480"/>
          </a:xfrm>
          <a:prstGeom prst="rect">
            <a:avLst/>
          </a:prstGeom>
          <a:noFill/>
          <a:ln>
            <a:noFill/>
          </a:ln>
        </p:spPr>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4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78711096-225D-42DD-8BD7-53BC7B70BAE7}"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4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BE0ADCC0-F84B-4905-8FEE-07437B6E20B6}"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5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E27D867-1A26-48CB-A376-67D9EA0FA32D}"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5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6E14FC9-805A-42B2-B92D-E4FAD50F7E6F}"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5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81174C4-35C6-48BE-98B5-A24B2828FE3E}"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5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46587FB-5742-4E82-934A-3D80897CC995}"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45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719A04D-442E-4EC6-BEBE-E1DFA0ECA263}"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82840" y="3124800"/>
            <a:ext cx="6606000" cy="9993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82840" y="3124800"/>
            <a:ext cx="6606000" cy="99939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82840" y="3124800"/>
            <a:ext cx="6606000" cy="215604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000" cy="215568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3.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3.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3.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1" descr=""/>
          <p:cNvPicPr/>
          <p:nvPr/>
        </p:nvPicPr>
        <p:blipFill>
          <a:blip r:embed="rId1"/>
          <a:srcRect l="26296" t="-519" r="7383" b="17909"/>
          <a:stretch>
            <a:fillRect/>
          </a:stretch>
        </p:blipFill>
        <p:spPr>
          <a:xfrm>
            <a:off x="0" y="194400"/>
            <a:ext cx="6117480" cy="9863280"/>
          </a:xfrm>
          <a:prstGeom prst="rect">
            <a:avLst/>
          </a:prstGeom>
          <a:ln>
            <a:noFill/>
          </a:ln>
        </p:spPr>
      </p:pic>
      <p:sp>
        <p:nvSpPr>
          <p:cNvPr id="79" name="CustomShape 1"/>
          <p:cNvSpPr/>
          <p:nvPr/>
        </p:nvSpPr>
        <p:spPr>
          <a:xfrm>
            <a:off x="4732920" y="8276760"/>
            <a:ext cx="2513520" cy="2279520"/>
          </a:xfrm>
          <a:prstGeom prst="rect">
            <a:avLst/>
          </a:prstGeom>
          <a:noFill/>
          <a:ln>
            <a:noFill/>
          </a:ln>
        </p:spPr>
        <p:txBody>
          <a:bodyPr lIns="90000" rIns="90000" tIns="45000" bIns="45000"/>
          <a:p>
            <a:pPr>
              <a:lnSpc>
                <a:spcPct val="100000"/>
              </a:lnSpc>
            </a:pPr>
            <a:r>
              <a:rPr lang="fr-FR" sz="1200">
                <a:solidFill>
                  <a:srgbClr val="000000"/>
                </a:solidFill>
                <a:latin typeface="Futura Condensed"/>
              </a:rPr>
              <a:t>INTRODUCING SCRATCH</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10</a:t>
            </a:r>
            <a:endParaRPr/>
          </a:p>
          <a:p>
            <a:pPr>
              <a:lnSpc>
                <a:spcPct val="100000"/>
              </a:lnSpc>
            </a:pPr>
            <a:r>
              <a:rPr lang="fr-FR" sz="1200">
                <a:solidFill>
                  <a:srgbClr val="000000"/>
                </a:solidFill>
                <a:latin typeface="Futura Condensed"/>
              </a:rPr>
              <a:t>SCRATCH ACCOUNT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a:t>
            </a:r>
            <a:endParaRPr/>
          </a:p>
          <a:p>
            <a:pPr>
              <a:lnSpc>
                <a:spcPct val="100000"/>
              </a:lnSpc>
            </a:pPr>
            <a:r>
              <a:rPr lang="fr-FR" sz="1200">
                <a:solidFill>
                  <a:srgbClr val="000000"/>
                </a:solidFill>
                <a:latin typeface="Futura Condensed"/>
              </a:rPr>
              <a:t>DESIGN JOURNAL</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14</a:t>
            </a:r>
            <a:endParaRPr/>
          </a:p>
          <a:p>
            <a:pPr>
              <a:lnSpc>
                <a:spcPct val="100000"/>
              </a:lnSpc>
            </a:pPr>
            <a:r>
              <a:rPr lang="fr-FR" sz="1200">
                <a:solidFill>
                  <a:srgbClr val="000000"/>
                </a:solidFill>
                <a:latin typeface="Futura Condensed"/>
              </a:rPr>
              <a:t>SCRATCH SURPRISE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16</a:t>
            </a:r>
            <a:endParaRPr/>
          </a:p>
          <a:p>
            <a:pPr>
              <a:lnSpc>
                <a:spcPct val="100000"/>
              </a:lnSpc>
            </a:pPr>
            <a:r>
              <a:rPr lang="fr-FR" sz="1200">
                <a:solidFill>
                  <a:srgbClr val="000000"/>
                </a:solidFill>
                <a:latin typeface="Futura Condensed"/>
              </a:rPr>
              <a:t>SCRATCH STUDIO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18</a:t>
            </a:r>
            <a:endParaRPr/>
          </a:p>
          <a:p>
            <a:pPr>
              <a:lnSpc>
                <a:spcPct val="100000"/>
              </a:lnSpc>
            </a:pPr>
            <a:r>
              <a:rPr lang="fr-FR" sz="1200">
                <a:solidFill>
                  <a:srgbClr val="000000"/>
                </a:solidFill>
                <a:latin typeface="Futura Condensed"/>
              </a:rPr>
              <a:t>CRITIQUE GROUP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20</a:t>
            </a:r>
            <a:endParaRPr/>
          </a:p>
        </p:txBody>
      </p:sp>
      <p:sp>
        <p:nvSpPr>
          <p:cNvPr id="80" name="CustomShape 2"/>
          <p:cNvSpPr/>
          <p:nvPr/>
        </p:nvSpPr>
        <p:spPr>
          <a:xfrm>
            <a:off x="0" y="7587720"/>
            <a:ext cx="7771680" cy="478800"/>
          </a:xfrm>
          <a:prstGeom prst="rect">
            <a:avLst/>
          </a:prstGeom>
          <a:solidFill>
            <a:srgbClr val="7f7f7f"/>
          </a:solidFill>
          <a:ln w="9360">
            <a:solidFill>
              <a:srgbClr val="808080"/>
            </a:solidFill>
            <a:round/>
          </a:ln>
        </p:spPr>
      </p:sp>
      <p:sp>
        <p:nvSpPr>
          <p:cNvPr id="81" name="CustomShape 3"/>
          <p:cNvSpPr/>
          <p:nvPr/>
        </p:nvSpPr>
        <p:spPr>
          <a:xfrm>
            <a:off x="2108160" y="7828920"/>
            <a:ext cx="380160" cy="380160"/>
          </a:xfrm>
          <a:prstGeom prst="diamond">
            <a:avLst/>
          </a:prstGeom>
          <a:solidFill>
            <a:srgbClr val="7f7f7f"/>
          </a:solidFill>
          <a:ln w="9360">
            <a:noFill/>
          </a:ln>
        </p:spPr>
      </p:sp>
      <p:sp>
        <p:nvSpPr>
          <p:cNvPr id="82" name="CustomShape 4"/>
          <p:cNvSpPr/>
          <p:nvPr/>
        </p:nvSpPr>
        <p:spPr>
          <a:xfrm>
            <a:off x="5681520" y="7844760"/>
            <a:ext cx="383400" cy="380160"/>
          </a:xfrm>
          <a:prstGeom prst="diamond">
            <a:avLst/>
          </a:prstGeom>
          <a:solidFill>
            <a:srgbClr val="7f7f7f"/>
          </a:solidFill>
          <a:ln w="9360">
            <a:noFill/>
          </a:ln>
        </p:spPr>
      </p:sp>
      <p:sp>
        <p:nvSpPr>
          <p:cNvPr id="83" name="CustomShape 5"/>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84" name="CustomShape 6"/>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
        <p:nvSpPr>
          <p:cNvPr id="85" name="Line 7"/>
          <p:cNvSpPr/>
          <p:nvPr/>
        </p:nvSpPr>
        <p:spPr>
          <a:xfrm>
            <a:off x="824760" y="8759160"/>
            <a:ext cx="0" cy="450000"/>
          </a:xfrm>
          <a:prstGeom prst="line">
            <a:avLst/>
          </a:prstGeom>
          <a:ln w="12600">
            <a:solidFill>
              <a:srgbClr val="a6a6a6"/>
            </a:solidFill>
            <a:round/>
          </a:ln>
        </p:spPr>
      </p:sp>
      <p:sp>
        <p:nvSpPr>
          <p:cNvPr id="86" name="Line 8"/>
          <p:cNvSpPr/>
          <p:nvPr/>
        </p:nvSpPr>
        <p:spPr>
          <a:xfrm>
            <a:off x="824760" y="9203040"/>
            <a:ext cx="3218760" cy="0"/>
          </a:xfrm>
          <a:prstGeom prst="line">
            <a:avLst/>
          </a:prstGeom>
          <a:ln w="12600">
            <a:solidFill>
              <a:srgbClr val="a6a6a6"/>
            </a:solidFill>
            <a:round/>
          </a:ln>
        </p:spPr>
      </p:sp>
      <p:sp>
        <p:nvSpPr>
          <p:cNvPr id="87" name="Line 9"/>
          <p:cNvSpPr/>
          <p:nvPr/>
        </p:nvSpPr>
        <p:spPr>
          <a:xfrm>
            <a:off x="1374480" y="8755200"/>
            <a:ext cx="0" cy="450360"/>
          </a:xfrm>
          <a:prstGeom prst="line">
            <a:avLst/>
          </a:prstGeom>
          <a:ln w="12600">
            <a:solidFill>
              <a:srgbClr val="a6a6a6"/>
            </a:solidFill>
            <a:round/>
          </a:ln>
        </p:spPr>
      </p:sp>
      <p:sp>
        <p:nvSpPr>
          <p:cNvPr id="88" name="Line 10"/>
          <p:cNvSpPr/>
          <p:nvPr/>
        </p:nvSpPr>
        <p:spPr>
          <a:xfrm>
            <a:off x="1903680" y="8755200"/>
            <a:ext cx="0" cy="450360"/>
          </a:xfrm>
          <a:prstGeom prst="line">
            <a:avLst/>
          </a:prstGeom>
          <a:ln w="12600">
            <a:solidFill>
              <a:srgbClr val="a6a6a6"/>
            </a:solidFill>
            <a:round/>
          </a:ln>
        </p:spPr>
      </p:sp>
      <p:sp>
        <p:nvSpPr>
          <p:cNvPr id="89" name="Line 11"/>
          <p:cNvSpPr/>
          <p:nvPr/>
        </p:nvSpPr>
        <p:spPr>
          <a:xfrm>
            <a:off x="2454120" y="8752680"/>
            <a:ext cx="0" cy="450360"/>
          </a:xfrm>
          <a:prstGeom prst="line">
            <a:avLst/>
          </a:prstGeom>
          <a:ln w="12600">
            <a:solidFill>
              <a:srgbClr val="a6a6a6"/>
            </a:solidFill>
            <a:round/>
          </a:ln>
        </p:spPr>
      </p:sp>
      <p:sp>
        <p:nvSpPr>
          <p:cNvPr id="90" name="Line 12"/>
          <p:cNvSpPr/>
          <p:nvPr/>
        </p:nvSpPr>
        <p:spPr>
          <a:xfrm>
            <a:off x="2976480" y="8752680"/>
            <a:ext cx="0" cy="450360"/>
          </a:xfrm>
          <a:prstGeom prst="line">
            <a:avLst/>
          </a:prstGeom>
          <a:ln w="12600">
            <a:solidFill>
              <a:srgbClr val="a6a6a6"/>
            </a:solidFill>
            <a:round/>
          </a:ln>
        </p:spPr>
      </p:sp>
      <p:sp>
        <p:nvSpPr>
          <p:cNvPr id="91" name="Line 13"/>
          <p:cNvSpPr/>
          <p:nvPr/>
        </p:nvSpPr>
        <p:spPr>
          <a:xfrm>
            <a:off x="3520800" y="8755200"/>
            <a:ext cx="0" cy="450360"/>
          </a:xfrm>
          <a:prstGeom prst="line">
            <a:avLst/>
          </a:prstGeom>
          <a:ln w="12600">
            <a:solidFill>
              <a:srgbClr val="a6a6a6"/>
            </a:solidFill>
            <a:round/>
          </a:ln>
        </p:spPr>
      </p:sp>
      <p:sp>
        <p:nvSpPr>
          <p:cNvPr id="92" name="Line 14"/>
          <p:cNvSpPr/>
          <p:nvPr/>
        </p:nvSpPr>
        <p:spPr>
          <a:xfrm>
            <a:off x="4043520" y="8755920"/>
            <a:ext cx="0" cy="452520"/>
          </a:xfrm>
          <a:prstGeom prst="line">
            <a:avLst/>
          </a:prstGeom>
          <a:ln w="12600">
            <a:solidFill>
              <a:srgbClr val="a6a6a6"/>
            </a:solidFill>
            <a:round/>
          </a:ln>
        </p:spPr>
      </p:sp>
      <p:sp>
        <p:nvSpPr>
          <p:cNvPr id="93" name="CustomShape 15"/>
          <p:cNvSpPr/>
          <p:nvPr/>
        </p:nvSpPr>
        <p:spPr>
          <a:xfrm>
            <a:off x="1139400" y="860508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1</a:t>
            </a:r>
            <a:endParaRPr/>
          </a:p>
        </p:txBody>
      </p:sp>
      <p:sp>
        <p:nvSpPr>
          <p:cNvPr id="94" name="CustomShape 16"/>
          <p:cNvSpPr/>
          <p:nvPr/>
        </p:nvSpPr>
        <p:spPr>
          <a:xfrm rot="8076000">
            <a:off x="567720" y="8452440"/>
            <a:ext cx="515520" cy="515520"/>
          </a:xfrm>
          <a:prstGeom prst="teardrop">
            <a:avLst>
              <a:gd name="adj" fmla="val 100000"/>
            </a:avLst>
          </a:prstGeom>
          <a:solidFill>
            <a:srgbClr val="7f7f7f"/>
          </a:solidFill>
          <a:ln w="9360">
            <a:noFill/>
          </a:ln>
        </p:spPr>
      </p:sp>
      <p:sp>
        <p:nvSpPr>
          <p:cNvPr id="95" name="CustomShape 17"/>
          <p:cNvSpPr/>
          <p:nvPr/>
        </p:nvSpPr>
        <p:spPr>
          <a:xfrm>
            <a:off x="166824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6" name="CustomShape 18"/>
          <p:cNvSpPr/>
          <p:nvPr/>
        </p:nvSpPr>
        <p:spPr>
          <a:xfrm>
            <a:off x="22032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7" name="CustomShape 19"/>
          <p:cNvSpPr/>
          <p:nvPr/>
        </p:nvSpPr>
        <p:spPr>
          <a:xfrm>
            <a:off x="2738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8" name="CustomShape 20"/>
          <p:cNvSpPr/>
          <p:nvPr/>
        </p:nvSpPr>
        <p:spPr>
          <a:xfrm>
            <a:off x="327348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9" name="CustomShape 21"/>
          <p:cNvSpPr/>
          <p:nvPr/>
        </p:nvSpPr>
        <p:spPr>
          <a:xfrm>
            <a:off x="3809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100" name="CustomShape 22"/>
          <p:cNvSpPr/>
          <p:nvPr/>
        </p:nvSpPr>
        <p:spPr>
          <a:xfrm>
            <a:off x="634680" y="851076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0</a:t>
            </a:r>
            <a:endParaRPr/>
          </a:p>
        </p:txBody>
      </p:sp>
      <p:sp>
        <p:nvSpPr>
          <p:cNvPr id="101" name="CustomShape 23"/>
          <p:cNvSpPr/>
          <p:nvPr/>
        </p:nvSpPr>
        <p:spPr>
          <a:xfrm>
            <a:off x="457200" y="464040"/>
            <a:ext cx="455436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0</a:t>
            </a:r>
            <a:endParaRPr/>
          </a:p>
          <a:p>
            <a:pPr>
              <a:lnSpc>
                <a:spcPct val="100000"/>
              </a:lnSpc>
            </a:pPr>
            <a:r>
              <a:rPr lang="fr-FR" sz="5300">
                <a:solidFill>
                  <a:srgbClr val="000000"/>
                </a:solidFill>
                <a:latin typeface="Futura Condensed"/>
              </a:rPr>
              <a:t>GETTING STARTED</a:t>
            </a:r>
            <a:endParaRPr/>
          </a:p>
        </p:txBody>
      </p:sp>
      <p:sp>
        <p:nvSpPr>
          <p:cNvPr id="102" name="CustomShape 24"/>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7</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0" name="CustomShape 1"/>
          <p:cNvSpPr/>
          <p:nvPr/>
        </p:nvSpPr>
        <p:spPr>
          <a:xfrm>
            <a:off x="550440" y="3328560"/>
            <a:ext cx="3230640" cy="61128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Help students open the Scratch project editor by navigating to the Scratch website at http://scratch.mit.edu, signing in to their Scratch accounts, and then clicking on “Create”</a:t>
            </a:r>
            <a:r>
              <a:rPr i="1" lang="fr-FR" sz="1200">
                <a:solidFill>
                  <a:srgbClr val="000000"/>
                </a:solidFill>
                <a:latin typeface="Futura Condensed"/>
              </a:rPr>
              <a:t> </a:t>
            </a:r>
            <a:r>
              <a:rPr lang="fr-FR" sz="1200">
                <a:solidFill>
                  <a:srgbClr val="000000"/>
                </a:solidFill>
                <a:latin typeface="Futura Condensed"/>
              </a:rPr>
              <a:t>at the top of the page. Optionally, have the Scratch Surprise</a:t>
            </a:r>
            <a:r>
              <a:rPr i="1" lang="fr-FR" sz="1200">
                <a:solidFill>
                  <a:srgbClr val="000000"/>
                </a:solidFill>
                <a:latin typeface="Futura Condensed"/>
              </a:rPr>
              <a:t> </a:t>
            </a:r>
            <a:r>
              <a:rPr lang="fr-FR" sz="1200">
                <a:solidFill>
                  <a:srgbClr val="000000"/>
                </a:solidFill>
                <a:latin typeface="Futura Condensed"/>
              </a:rPr>
              <a:t>handout and Scratch Cards</a:t>
            </a:r>
            <a:r>
              <a:rPr i="1" lang="fr-FR" sz="1200">
                <a:solidFill>
                  <a:srgbClr val="000000"/>
                </a:solidFill>
                <a:latin typeface="Futura Condensed"/>
              </a:rPr>
              <a:t> </a:t>
            </a:r>
            <a:r>
              <a:rPr lang="fr-FR" sz="1200">
                <a:solidFill>
                  <a:srgbClr val="000000"/>
                </a:solidFill>
                <a:latin typeface="Futura Condensed"/>
              </a:rPr>
              <a:t>available to guide students during their explorations.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10 minutes to explore the Scratch interface in an open-ended way. Prompt students with, “You have 10 minutes to make something surprising happen to the Scratch cat.” Or, “Take 10 minutes to explore the interface fearlessly. What do you notice?” Encourage students to work together, ask each other for help, and share what they are figuring out. </a:t>
            </a:r>
            <a:endParaRPr/>
          </a:p>
          <a:p>
            <a:pPr>
              <a:lnSpc>
                <a:spcPct val="100000"/>
              </a:lnSpc>
            </a:pPr>
            <a:endParaRPr/>
          </a:p>
          <a:p>
            <a:pPr>
              <a:lnSpc>
                <a:spcPct val="100000"/>
              </a:lnSpc>
            </a:pPr>
            <a:r>
              <a:rPr lang="fr-FR" sz="1200">
                <a:solidFill>
                  <a:srgbClr val="000000"/>
                </a:solidFill>
                <a:latin typeface="Futura Condensed"/>
              </a:rPr>
              <a:t>Ask for 3 or 4 volunteers to share with the entire group one thing that they discovered. Optionally, after the volunteers have shared, offer several challenges to the students:</a:t>
            </a:r>
            <a:endParaRPr/>
          </a:p>
          <a:p>
            <a:pPr>
              <a:lnSpc>
                <a:spcPct val="100000"/>
              </a:lnSpc>
            </a:pPr>
            <a:r>
              <a:rPr lang="fr-FR" sz="1200">
                <a:solidFill>
                  <a:srgbClr val="000000"/>
                </a:solidFill>
                <a:latin typeface="Futura Condensed"/>
              </a:rPr>
              <a:t>- Did anyone figure out how to add sound?</a:t>
            </a:r>
            <a:endParaRPr/>
          </a:p>
          <a:p>
            <a:pPr>
              <a:lnSpc>
                <a:spcPct val="100000"/>
              </a:lnSpc>
            </a:pPr>
            <a:r>
              <a:rPr lang="fr-FR" sz="1200">
                <a:solidFill>
                  <a:srgbClr val="000000"/>
                </a:solidFill>
                <a:latin typeface="Futura Condensed"/>
              </a:rPr>
              <a:t>- Did anyone figure out how to change the background?</a:t>
            </a:r>
            <a:endParaRPr/>
          </a:p>
          <a:p>
            <a:pPr>
              <a:lnSpc>
                <a:spcPct val="100000"/>
              </a:lnSpc>
              <a:buFont typeface="Wingdings" charset="2"/>
              <a:buChar char=""/>
            </a:pPr>
            <a:r>
              <a:rPr lang="fr-FR" sz="1200">
                <a:solidFill>
                  <a:srgbClr val="000000"/>
                </a:solidFill>
                <a:latin typeface="Futura Condensed"/>
              </a:rPr>
              <a:t>- Did anyone figure out how to get help with blocks?</a:t>
            </a:r>
            <a:endParaRPr/>
          </a:p>
        </p:txBody>
      </p:sp>
      <p:sp>
        <p:nvSpPr>
          <p:cNvPr id="281"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82" name="Line 3"/>
          <p:cNvSpPr/>
          <p:nvPr/>
        </p:nvSpPr>
        <p:spPr>
          <a:xfrm flipV="1">
            <a:off x="550080" y="3163320"/>
            <a:ext cx="3231360" cy="8640"/>
          </a:xfrm>
          <a:prstGeom prst="line">
            <a:avLst/>
          </a:prstGeom>
          <a:ln w="9360">
            <a:solidFill>
              <a:srgbClr val="000000"/>
            </a:solidFill>
            <a:round/>
          </a:ln>
        </p:spPr>
      </p:sp>
      <p:sp>
        <p:nvSpPr>
          <p:cNvPr id="283" name="CustomShape 4"/>
          <p:cNvSpPr/>
          <p:nvPr/>
        </p:nvSpPr>
        <p:spPr>
          <a:xfrm>
            <a:off x="4105080" y="3328560"/>
            <a:ext cx="3116520" cy="637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Surprise Handout</a:t>
            </a:r>
            <a:endParaRPr/>
          </a:p>
          <a:p>
            <a:pPr>
              <a:lnSpc>
                <a:spcPct val="100000"/>
              </a:lnSpc>
              <a:buFont typeface="Wingdings" charset="2"/>
              <a:buChar char=""/>
            </a:pPr>
            <a:r>
              <a:rPr lang="fr-FR" sz="1200">
                <a:solidFill>
                  <a:srgbClr val="000000"/>
                </a:solidFill>
                <a:latin typeface="Futura Condensed"/>
              </a:rPr>
              <a:t>Scratch Cards</a:t>
            </a:r>
            <a:endParaRPr/>
          </a:p>
          <a:p>
            <a:pPr>
              <a:lnSpc>
                <a:spcPct val="100000"/>
              </a:lnSpc>
              <a:buFont typeface="Wingdings" charset="2"/>
              <a:buChar char=""/>
            </a:pPr>
            <a:r>
              <a:rPr lang="fr-FR" sz="1200">
                <a:solidFill>
                  <a:srgbClr val="000000"/>
                </a:solidFill>
                <a:latin typeface="Futura Condensed"/>
              </a:rPr>
              <a:t>http://scratch.mit.edu/help/cards</a:t>
            </a:r>
            <a:endParaRPr/>
          </a:p>
        </p:txBody>
      </p:sp>
      <p:sp>
        <p:nvSpPr>
          <p:cNvPr id="284" name="CustomShape 5"/>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85" name="Line 6"/>
          <p:cNvSpPr/>
          <p:nvPr/>
        </p:nvSpPr>
        <p:spPr>
          <a:xfrm flipV="1">
            <a:off x="4104720" y="3163320"/>
            <a:ext cx="3117240" cy="8640"/>
          </a:xfrm>
          <a:prstGeom prst="line">
            <a:avLst/>
          </a:prstGeom>
          <a:ln w="9360">
            <a:solidFill>
              <a:srgbClr val="000000"/>
            </a:solidFill>
            <a:round/>
          </a:ln>
        </p:spPr>
      </p:sp>
      <p:sp>
        <p:nvSpPr>
          <p:cNvPr id="286" name="CustomShape 7"/>
          <p:cNvSpPr/>
          <p:nvPr/>
        </p:nvSpPr>
        <p:spPr>
          <a:xfrm>
            <a:off x="4105080" y="459036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did you figure out? </a:t>
            </a:r>
            <a:endParaRPr/>
          </a:p>
          <a:p>
            <a:pPr>
              <a:lnSpc>
                <a:spcPct val="100000"/>
              </a:lnSpc>
              <a:buFont typeface="Lucida Grande"/>
              <a:buChar char="+"/>
            </a:pPr>
            <a:r>
              <a:rPr lang="fr-FR" sz="1200">
                <a:solidFill>
                  <a:srgbClr val="000000"/>
                </a:solidFill>
                <a:latin typeface="Futura Condensed"/>
              </a:rPr>
              <a:t>What do you want to know more about?</a:t>
            </a:r>
            <a:endParaRPr/>
          </a:p>
        </p:txBody>
      </p:sp>
      <p:sp>
        <p:nvSpPr>
          <p:cNvPr id="287" name="CustomShape 8"/>
          <p:cNvSpPr/>
          <p:nvPr/>
        </p:nvSpPr>
        <p:spPr>
          <a:xfrm>
            <a:off x="4007880" y="40946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88" name="Line 9"/>
          <p:cNvSpPr/>
          <p:nvPr/>
        </p:nvSpPr>
        <p:spPr>
          <a:xfrm flipV="1">
            <a:off x="4104720" y="4425480"/>
            <a:ext cx="3117240" cy="8280"/>
          </a:xfrm>
          <a:prstGeom prst="line">
            <a:avLst/>
          </a:prstGeom>
          <a:ln w="9360">
            <a:solidFill>
              <a:srgbClr val="000000"/>
            </a:solidFill>
            <a:round/>
          </a:ln>
        </p:spPr>
      </p:sp>
      <p:sp>
        <p:nvSpPr>
          <p:cNvPr id="289" name="CustomShape 10"/>
          <p:cNvSpPr/>
          <p:nvPr/>
        </p:nvSpPr>
        <p:spPr>
          <a:xfrm>
            <a:off x="4105080" y="566460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students know how to initiate a new project?</a:t>
            </a:r>
            <a:endParaRPr/>
          </a:p>
          <a:p>
            <a:pPr>
              <a:lnSpc>
                <a:spcPct val="100000"/>
              </a:lnSpc>
              <a:buFont typeface="Lucida Grande"/>
              <a:buChar char="+"/>
            </a:pPr>
            <a:r>
              <a:rPr lang="fr-FR" sz="1200">
                <a:solidFill>
                  <a:srgbClr val="000000"/>
                </a:solidFill>
                <a:latin typeface="Futura Condensed"/>
              </a:rPr>
              <a:t>Do students understand the basic mechanism of snapping Scratch blocks together?</a:t>
            </a:r>
            <a:endParaRPr/>
          </a:p>
        </p:txBody>
      </p:sp>
      <p:sp>
        <p:nvSpPr>
          <p:cNvPr id="290" name="CustomShape 11"/>
          <p:cNvSpPr/>
          <p:nvPr/>
        </p:nvSpPr>
        <p:spPr>
          <a:xfrm>
            <a:off x="4007880" y="51688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91" name="Line 12"/>
          <p:cNvSpPr/>
          <p:nvPr/>
        </p:nvSpPr>
        <p:spPr>
          <a:xfrm flipV="1">
            <a:off x="4104720" y="5499720"/>
            <a:ext cx="3117240" cy="8280"/>
          </a:xfrm>
          <a:prstGeom prst="line">
            <a:avLst/>
          </a:prstGeom>
          <a:ln w="9360">
            <a:solidFill>
              <a:srgbClr val="000000"/>
            </a:solidFill>
            <a:round/>
          </a:ln>
        </p:spPr>
      </p:sp>
      <p:sp>
        <p:nvSpPr>
          <p:cNvPr id="292" name="CustomShape 13"/>
          <p:cNvSpPr/>
          <p:nvPr/>
        </p:nvSpPr>
        <p:spPr>
          <a:xfrm>
            <a:off x="1307520" y="659880"/>
            <a:ext cx="2815200" cy="1064160"/>
          </a:xfrm>
          <a:prstGeom prst="rect">
            <a:avLst/>
          </a:prstGeom>
          <a:noFill/>
          <a:ln>
            <a:solidFill>
              <a:srgbClr val="ffffff"/>
            </a:solidFill>
          </a:ln>
        </p:spPr>
        <p:txBody>
          <a:bodyPr lIns="90000" rIns="90000" tIns="45000" bIns="45000"/>
          <a:p>
            <a:pPr>
              <a:lnSpc>
                <a:spcPct val="100000"/>
              </a:lnSpc>
            </a:pPr>
            <a:r>
              <a:rPr lang="fr-FR" sz="3200">
                <a:solidFill>
                  <a:srgbClr val="000000"/>
                </a:solidFill>
                <a:latin typeface="Futura Condensed"/>
              </a:rPr>
              <a:t>SCRATCH SURPRISE</a:t>
            </a:r>
            <a:endParaRPr/>
          </a:p>
        </p:txBody>
      </p:sp>
      <p:sp>
        <p:nvSpPr>
          <p:cNvPr id="293" name="CustomShape 14"/>
          <p:cNvSpPr/>
          <p:nvPr/>
        </p:nvSpPr>
        <p:spPr>
          <a:xfrm>
            <a:off x="4222080" y="810000"/>
            <a:ext cx="2999160" cy="10324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engage in an exploratory, hands-on experience with Scratch</a:t>
            </a:r>
            <a:endParaRPr/>
          </a:p>
        </p:txBody>
      </p:sp>
      <p:sp>
        <p:nvSpPr>
          <p:cNvPr id="294" name="Line 15"/>
          <p:cNvSpPr/>
          <p:nvPr/>
        </p:nvSpPr>
        <p:spPr>
          <a:xfrm>
            <a:off x="3890520" y="808920"/>
            <a:ext cx="0" cy="1123200"/>
          </a:xfrm>
          <a:prstGeom prst="line">
            <a:avLst/>
          </a:prstGeom>
          <a:ln cap="rnd" w="3240">
            <a:solidFill>
              <a:srgbClr val="000000"/>
            </a:solidFill>
            <a:custDash>
              <a:ds d="4900000000" sp="3675000000"/>
            </a:custDash>
            <a:round/>
          </a:ln>
        </p:spPr>
      </p:sp>
      <p:sp>
        <p:nvSpPr>
          <p:cNvPr id="295" name="Line 16"/>
          <p:cNvSpPr/>
          <p:nvPr/>
        </p:nvSpPr>
        <p:spPr>
          <a:xfrm flipH="1">
            <a:off x="3821040" y="809280"/>
            <a:ext cx="69480" cy="0"/>
          </a:xfrm>
          <a:prstGeom prst="line">
            <a:avLst/>
          </a:prstGeom>
          <a:ln cap="rnd" w="3240">
            <a:solidFill>
              <a:srgbClr val="000000"/>
            </a:solidFill>
            <a:custDash>
              <a:ds d="4900000000" sp="3675000000"/>
            </a:custDash>
            <a:round/>
          </a:ln>
        </p:spPr>
      </p:sp>
      <p:sp>
        <p:nvSpPr>
          <p:cNvPr id="296" name="Line 17"/>
          <p:cNvSpPr/>
          <p:nvPr/>
        </p:nvSpPr>
        <p:spPr>
          <a:xfrm flipH="1">
            <a:off x="3669480" y="1927080"/>
            <a:ext cx="221040" cy="0"/>
          </a:xfrm>
          <a:prstGeom prst="line">
            <a:avLst/>
          </a:prstGeom>
          <a:ln cap="rnd" w="3240">
            <a:solidFill>
              <a:srgbClr val="000000"/>
            </a:solidFill>
            <a:custDash>
              <a:ds d="4900000000" sp="3675000000"/>
            </a:custDash>
            <a:round/>
            <a:tailEnd len="med" type="triangle" w="med"/>
          </a:ln>
        </p:spPr>
      </p:sp>
      <p:sp>
        <p:nvSpPr>
          <p:cNvPr id="297" name="Line 18"/>
          <p:cNvSpPr/>
          <p:nvPr/>
        </p:nvSpPr>
        <p:spPr>
          <a:xfrm>
            <a:off x="3890520" y="1357560"/>
            <a:ext cx="221040" cy="0"/>
          </a:xfrm>
          <a:prstGeom prst="line">
            <a:avLst/>
          </a:prstGeom>
          <a:ln cap="rnd" w="3240">
            <a:solidFill>
              <a:srgbClr val="000000"/>
            </a:solidFill>
            <a:custDash>
              <a:ds d="4900000000" sp="3675000000"/>
            </a:custDash>
            <a:round/>
            <a:tailEnd len="med" type="triangle" w="med"/>
          </a:ln>
        </p:spPr>
      </p:sp>
      <p:sp>
        <p:nvSpPr>
          <p:cNvPr id="298" name="CustomShape 19"/>
          <p:cNvSpPr/>
          <p:nvPr/>
        </p:nvSpPr>
        <p:spPr>
          <a:xfrm>
            <a:off x="2535480" y="17089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299" name="Picture 75" descr=""/>
          <p:cNvPicPr/>
          <p:nvPr/>
        </p:nvPicPr>
        <p:blipFill>
          <a:blip r:embed="rId1"/>
          <a:stretch>
            <a:fillRect/>
          </a:stretch>
        </p:blipFill>
        <p:spPr>
          <a:xfrm>
            <a:off x="2279160" y="1769040"/>
            <a:ext cx="323280" cy="323280"/>
          </a:xfrm>
          <a:prstGeom prst="rect">
            <a:avLst/>
          </a:prstGeom>
          <a:ln>
            <a:noFill/>
          </a:ln>
        </p:spPr>
      </p:pic>
      <p:sp>
        <p:nvSpPr>
          <p:cNvPr id="300" name="CustomShape 20"/>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01" name="Line 21"/>
          <p:cNvSpPr/>
          <p:nvPr/>
        </p:nvSpPr>
        <p:spPr>
          <a:xfrm flipV="1">
            <a:off x="550800" y="7968960"/>
            <a:ext cx="6671160" cy="14040"/>
          </a:xfrm>
          <a:prstGeom prst="line">
            <a:avLst/>
          </a:prstGeom>
          <a:ln w="9360">
            <a:solidFill>
              <a:srgbClr val="000000"/>
            </a:solidFill>
            <a:round/>
          </a:ln>
        </p:spPr>
      </p:sp>
      <p:sp>
        <p:nvSpPr>
          <p:cNvPr id="302" name="CustomShape 22"/>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03" name="Line 23"/>
          <p:cNvSpPr/>
          <p:nvPr/>
        </p:nvSpPr>
        <p:spPr>
          <a:xfrm>
            <a:off x="3856680" y="8086680"/>
            <a:ext cx="0" cy="1805760"/>
          </a:xfrm>
          <a:prstGeom prst="line">
            <a:avLst/>
          </a:prstGeom>
          <a:ln cap="rnd" w="6480">
            <a:solidFill>
              <a:srgbClr val="808080"/>
            </a:solidFill>
            <a:custDash>
              <a:ds d="4900000000" sp="3675000000"/>
            </a:custDash>
            <a:round/>
          </a:ln>
        </p:spPr>
      </p:sp>
      <p:sp>
        <p:nvSpPr>
          <p:cNvPr id="304" name="CustomShape 24"/>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05" name="Line 25"/>
          <p:cNvSpPr/>
          <p:nvPr/>
        </p:nvSpPr>
        <p:spPr>
          <a:xfrm flipH="1">
            <a:off x="4401000" y="8385840"/>
            <a:ext cx="2814840" cy="0"/>
          </a:xfrm>
          <a:prstGeom prst="line">
            <a:avLst/>
          </a:prstGeom>
          <a:ln cap="rnd" w="6480">
            <a:solidFill>
              <a:srgbClr val="000000"/>
            </a:solidFill>
            <a:custDash>
              <a:ds d="4900000000" sp="3675000000"/>
            </a:custDash>
            <a:round/>
          </a:ln>
        </p:spPr>
      </p:sp>
      <p:sp>
        <p:nvSpPr>
          <p:cNvPr id="306" name="Line 26"/>
          <p:cNvSpPr/>
          <p:nvPr/>
        </p:nvSpPr>
        <p:spPr>
          <a:xfrm flipH="1">
            <a:off x="4401000" y="8679240"/>
            <a:ext cx="2814840" cy="0"/>
          </a:xfrm>
          <a:prstGeom prst="line">
            <a:avLst/>
          </a:prstGeom>
          <a:ln cap="rnd" w="6480">
            <a:solidFill>
              <a:srgbClr val="000000"/>
            </a:solidFill>
            <a:custDash>
              <a:ds d="4900000000" sp="3675000000"/>
            </a:custDash>
            <a:round/>
          </a:ln>
        </p:spPr>
      </p:sp>
      <p:sp>
        <p:nvSpPr>
          <p:cNvPr id="307" name="Line 27"/>
          <p:cNvSpPr/>
          <p:nvPr/>
        </p:nvSpPr>
        <p:spPr>
          <a:xfrm flipH="1">
            <a:off x="4401000" y="8975520"/>
            <a:ext cx="2820960" cy="0"/>
          </a:xfrm>
          <a:prstGeom prst="line">
            <a:avLst/>
          </a:prstGeom>
          <a:ln cap="rnd" w="6480">
            <a:solidFill>
              <a:srgbClr val="000000"/>
            </a:solidFill>
            <a:custDash>
              <a:ds d="4900000000" sp="3675000000"/>
            </a:custDash>
            <a:round/>
          </a:ln>
        </p:spPr>
      </p:sp>
      <p:sp>
        <p:nvSpPr>
          <p:cNvPr id="308" name="Line 28"/>
          <p:cNvSpPr/>
          <p:nvPr/>
        </p:nvSpPr>
        <p:spPr>
          <a:xfrm flipH="1">
            <a:off x="4401000" y="9269280"/>
            <a:ext cx="2814840" cy="0"/>
          </a:xfrm>
          <a:prstGeom prst="line">
            <a:avLst/>
          </a:prstGeom>
          <a:ln cap="rnd" w="6480">
            <a:solidFill>
              <a:srgbClr val="000000"/>
            </a:solidFill>
            <a:custDash>
              <a:ds d="4900000000" sp="3675000000"/>
            </a:custDash>
            <a:round/>
          </a:ln>
        </p:spPr>
      </p:sp>
      <p:sp>
        <p:nvSpPr>
          <p:cNvPr id="309" name="CustomShape 29"/>
          <p:cNvSpPr/>
          <p:nvPr/>
        </p:nvSpPr>
        <p:spPr>
          <a:xfrm>
            <a:off x="551160" y="8142840"/>
            <a:ext cx="3230640" cy="24620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 major goal of this activity is to establish a culture of fearlessness, exploration, and peer collaboration. It is expected that students (and their teachers!) will not know everything ahead of time – and the environment becomes a space where everyone is learning together.</a:t>
            </a:r>
            <a:endParaRPr/>
          </a:p>
          <a:p>
            <a:pPr>
              <a:lnSpc>
                <a:spcPct val="100000"/>
              </a:lnSpc>
              <a:buFont typeface="Lucida Grande"/>
              <a:buChar char="+"/>
            </a:pPr>
            <a:r>
              <a:rPr lang="fr-FR" sz="1200">
                <a:solidFill>
                  <a:srgbClr val="000000"/>
                </a:solidFill>
                <a:latin typeface="Futura Condensed"/>
              </a:rPr>
              <a:t>Make sure that your computers have the latest version of Flash to run Scratch:</a:t>
            </a:r>
            <a:endParaRPr/>
          </a:p>
          <a:p>
            <a:pPr>
              <a:lnSpc>
                <a:spcPct val="100000"/>
              </a:lnSpc>
              <a:buFont typeface="Lucida Grande"/>
              <a:buChar char="+"/>
            </a:pPr>
            <a:r>
              <a:rPr lang="fr-FR" sz="1200">
                <a:solidFill>
                  <a:srgbClr val="000000"/>
                </a:solidFill>
                <a:latin typeface="Futura Condensed"/>
              </a:rPr>
              <a:t>http://helpx.adobe.com/flash-player.html</a:t>
            </a:r>
            <a:endParaRPr/>
          </a:p>
        </p:txBody>
      </p:sp>
      <p:sp>
        <p:nvSpPr>
          <p:cNvPr id="310"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UIT 0  ACTIVITY</a:t>
            </a:r>
            <a:endParaRPr/>
          </a:p>
        </p:txBody>
      </p:sp>
      <p:sp>
        <p:nvSpPr>
          <p:cNvPr id="311" name="CustomShape 31"/>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312"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16</a:t>
            </a:r>
            <a:endParaRPr/>
          </a:p>
        </p:txBody>
      </p:sp>
      <p:pic>
        <p:nvPicPr>
          <p:cNvPr id="313" name="Picture 49" descr=""/>
          <p:cNvPicPr/>
          <p:nvPr/>
        </p:nvPicPr>
        <p:blipFill>
          <a:blip r:embed="rId2"/>
          <a:stretch>
            <a:fillRect/>
          </a:stretch>
        </p:blipFill>
        <p:spPr>
          <a:xfrm>
            <a:off x="551160" y="0"/>
            <a:ext cx="493200" cy="2791080"/>
          </a:xfrm>
          <a:prstGeom prst="rect">
            <a:avLst/>
          </a:prstGeom>
          <a:ln>
            <a:noFill/>
          </a:ln>
        </p:spPr>
      </p:pic>
      <p:sp>
        <p:nvSpPr>
          <p:cNvPr id="314" name="CustomShape 33"/>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5" name="CustomShape 1"/>
          <p:cNvSpPr/>
          <p:nvPr/>
        </p:nvSpPr>
        <p:spPr>
          <a:xfrm>
            <a:off x="538560" y="1432800"/>
            <a:ext cx="215820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CAN YOU MAKE THE SCRATCH CAT DO SOMETHING SURPRISING?</a:t>
            </a:r>
            <a:endParaRPr/>
          </a:p>
        </p:txBody>
      </p:sp>
      <p:sp>
        <p:nvSpPr>
          <p:cNvPr id="316" name="CustomShape 2"/>
          <p:cNvSpPr/>
          <p:nvPr/>
        </p:nvSpPr>
        <p:spPr>
          <a:xfrm>
            <a:off x="444600" y="2386080"/>
            <a:ext cx="234792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a new project with Scratch and explore different Scratch blocks to make the cat do something surprising! What will you create? </a:t>
            </a:r>
            <a:endParaRPr/>
          </a:p>
        </p:txBody>
      </p:sp>
      <p:sp>
        <p:nvSpPr>
          <p:cNvPr id="317" name="CustomShape 3"/>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18" name="CustomShape 4"/>
          <p:cNvSpPr/>
          <p:nvPr/>
        </p:nvSpPr>
        <p:spPr>
          <a:xfrm>
            <a:off x="428400" y="4232880"/>
            <a:ext cx="2884320" cy="45421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Scratch website: http://scratch.mit.edu </a:t>
            </a:r>
            <a:endParaRPr/>
          </a:p>
          <a:p>
            <a:pPr>
              <a:lnSpc>
                <a:spcPct val="130000"/>
              </a:lnSpc>
            </a:pPr>
            <a:endParaRPr/>
          </a:p>
          <a:p>
            <a:pPr>
              <a:lnSpc>
                <a:spcPct val="130000"/>
              </a:lnSpc>
              <a:buFont typeface="Wingdings" charset="2"/>
              <a:buChar char=""/>
            </a:pPr>
            <a:r>
              <a:rPr lang="fr-FR" sz="1200">
                <a:solidFill>
                  <a:srgbClr val="000000"/>
                </a:solidFill>
                <a:latin typeface="Futura Condensed"/>
              </a:rPr>
              <a:t>Sign into your account.</a:t>
            </a:r>
            <a:endParaRPr/>
          </a:p>
          <a:p>
            <a:pPr>
              <a:lnSpc>
                <a:spcPct val="130000"/>
              </a:lnSpc>
            </a:pPr>
            <a:endParaRPr/>
          </a:p>
          <a:p>
            <a:pPr>
              <a:lnSpc>
                <a:spcPct val="130000"/>
              </a:lnSpc>
              <a:buFont typeface="Wingdings" charset="2"/>
              <a:buChar char=""/>
            </a:pPr>
            <a:r>
              <a:rPr lang="fr-FR" sz="1200">
                <a:solidFill>
                  <a:srgbClr val="000000"/>
                </a:solidFill>
                <a:latin typeface="Futura Condensed"/>
              </a:rPr>
              <a:t>Click on the “Create” tab located at the top left of the browser to start a new project. </a:t>
            </a:r>
            <a:endParaRPr/>
          </a:p>
          <a:p>
            <a:pPr>
              <a:lnSpc>
                <a:spcPct val="130000"/>
              </a:lnSpc>
            </a:pPr>
            <a:endParaRPr/>
          </a:p>
          <a:p>
            <a:pPr>
              <a:lnSpc>
                <a:spcPct val="130000"/>
              </a:lnSpc>
              <a:buFont typeface="Wingdings" charset="2"/>
              <a:buChar char=""/>
            </a:pPr>
            <a:r>
              <a:rPr lang="fr-FR" sz="1200">
                <a:solidFill>
                  <a:srgbClr val="000000"/>
                </a:solidFill>
                <a:latin typeface="Futura Condensed"/>
              </a:rPr>
              <a:t>Time to explore! Try clicking on different parts of the Scratch interface to see what happens.</a:t>
            </a:r>
            <a:endParaRPr/>
          </a:p>
          <a:p>
            <a:pPr>
              <a:lnSpc>
                <a:spcPct val="130000"/>
              </a:lnSpc>
            </a:pPr>
            <a:endParaRPr/>
          </a:p>
          <a:p>
            <a:pPr>
              <a:lnSpc>
                <a:spcPct val="130000"/>
              </a:lnSpc>
              <a:buFont typeface="Wingdings" charset="2"/>
              <a:buChar char=""/>
            </a:pPr>
            <a:r>
              <a:rPr lang="fr-FR" sz="1200">
                <a:solidFill>
                  <a:srgbClr val="000000"/>
                </a:solidFill>
                <a:latin typeface="Futura Condensed"/>
              </a:rPr>
              <a:t>Play with different Scratch blocks! Drag and drop Scratch blocks into the scripting area. Experiment by clicking on each block to see what they do or try snapping blocks together.</a:t>
            </a:r>
            <a:endParaRPr/>
          </a:p>
        </p:txBody>
      </p:sp>
      <p:sp>
        <p:nvSpPr>
          <p:cNvPr id="319" name="Line 5"/>
          <p:cNvSpPr/>
          <p:nvPr/>
        </p:nvSpPr>
        <p:spPr>
          <a:xfrm>
            <a:off x="534960" y="4194000"/>
            <a:ext cx="2717640" cy="0"/>
          </a:xfrm>
          <a:prstGeom prst="line">
            <a:avLst/>
          </a:prstGeom>
          <a:ln w="9360">
            <a:solidFill>
              <a:srgbClr val="000000"/>
            </a:solidFill>
            <a:round/>
          </a:ln>
        </p:spPr>
      </p:sp>
      <p:sp>
        <p:nvSpPr>
          <p:cNvPr id="320" name="CustomShape 6"/>
          <p:cNvSpPr/>
          <p:nvPr/>
        </p:nvSpPr>
        <p:spPr>
          <a:xfrm>
            <a:off x="2364840" y="3087360"/>
            <a:ext cx="856800" cy="360"/>
          </a:xfrm>
          <a:prstGeom prst="straightConnector1">
            <a:avLst/>
          </a:prstGeom>
          <a:noFill/>
          <a:ln cap="rnd" w="12600">
            <a:solidFill>
              <a:srgbClr val="000000"/>
            </a:solidFill>
            <a:custDash>
              <a:ds d="4900000000" sp="3675000000"/>
            </a:custDash>
            <a:round/>
            <a:tailEnd len="med" type="triangle" w="med"/>
          </a:ln>
        </p:spPr>
      </p:sp>
      <p:pic>
        <p:nvPicPr>
          <p:cNvPr id="321" name="Picture 4" descr=""/>
          <p:cNvPicPr/>
          <p:nvPr/>
        </p:nvPicPr>
        <p:blipFill>
          <a:blip r:embed="rId1"/>
          <a:srcRect l="0" t="0" r="-4183586" b="0"/>
          <a:stretch>
            <a:fillRect/>
          </a:stretch>
        </p:blipFill>
        <p:spPr>
          <a:xfrm>
            <a:off x="3976920" y="4413960"/>
            <a:ext cx="2989800" cy="411840"/>
          </a:xfrm>
          <a:prstGeom prst="rect">
            <a:avLst/>
          </a:prstGeom>
          <a:ln>
            <a:noFill/>
          </a:ln>
        </p:spPr>
      </p:pic>
      <p:sp>
        <p:nvSpPr>
          <p:cNvPr id="322" name="CustomShape 7"/>
          <p:cNvSpPr/>
          <p:nvPr/>
        </p:nvSpPr>
        <p:spPr>
          <a:xfrm flipV="1">
            <a:off x="2452680" y="5600520"/>
            <a:ext cx="909360" cy="360"/>
          </a:xfrm>
          <a:prstGeom prst="straightConnector1">
            <a:avLst/>
          </a:prstGeom>
          <a:noFill/>
          <a:ln cap="rnd" w="12600">
            <a:solidFill>
              <a:srgbClr val="000000"/>
            </a:solidFill>
            <a:custDash>
              <a:ds d="4900000000" sp="3675000000"/>
            </a:custDash>
            <a:round/>
          </a:ln>
        </p:spPr>
      </p:sp>
      <p:sp>
        <p:nvSpPr>
          <p:cNvPr id="323" name="CustomShape 8"/>
          <p:cNvSpPr/>
          <p:nvPr/>
        </p:nvSpPr>
        <p:spPr>
          <a:xfrm>
            <a:off x="3354840" y="5005800"/>
            <a:ext cx="360" cy="599040"/>
          </a:xfrm>
          <a:prstGeom prst="straightConnector1">
            <a:avLst/>
          </a:prstGeom>
          <a:noFill/>
          <a:ln cap="rnd" w="12600">
            <a:solidFill>
              <a:srgbClr val="000000"/>
            </a:solidFill>
            <a:custDash>
              <a:ds d="4900000000" sp="3675000000"/>
            </a:custDash>
            <a:round/>
          </a:ln>
        </p:spPr>
      </p:sp>
      <p:pic>
        <p:nvPicPr>
          <p:cNvPr id="324" name="Picture 55" descr=""/>
          <p:cNvPicPr/>
          <p:nvPr/>
        </p:nvPicPr>
        <p:blipFill>
          <a:blip r:embed="rId2"/>
          <a:stretch>
            <a:fillRect/>
          </a:stretch>
        </p:blipFill>
        <p:spPr>
          <a:xfrm>
            <a:off x="3648240" y="756000"/>
            <a:ext cx="3675960" cy="2808000"/>
          </a:xfrm>
          <a:prstGeom prst="rect">
            <a:avLst/>
          </a:prstGeom>
          <a:ln>
            <a:noFill/>
          </a:ln>
        </p:spPr>
      </p:pic>
      <p:pic>
        <p:nvPicPr>
          <p:cNvPr id="325" name="Picture 19" descr=""/>
          <p:cNvPicPr/>
          <p:nvPr/>
        </p:nvPicPr>
        <p:blipFill>
          <a:blip r:embed="rId3"/>
          <a:stretch>
            <a:fillRect/>
          </a:stretch>
        </p:blipFill>
        <p:spPr>
          <a:xfrm>
            <a:off x="3648240" y="5295600"/>
            <a:ext cx="3675960" cy="2297880"/>
          </a:xfrm>
          <a:prstGeom prst="rect">
            <a:avLst/>
          </a:prstGeom>
          <a:ln>
            <a:noFill/>
          </a:ln>
        </p:spPr>
      </p:pic>
      <p:pic>
        <p:nvPicPr>
          <p:cNvPr id="326" name="Picture 23" descr=""/>
          <p:cNvPicPr/>
          <p:nvPr/>
        </p:nvPicPr>
        <p:blipFill>
          <a:blip r:embed="rId4"/>
          <a:srcRect l="-1153059" t="852294" r="-18128" b="0"/>
          <a:stretch>
            <a:fillRect/>
          </a:stretch>
        </p:blipFill>
        <p:spPr>
          <a:xfrm>
            <a:off x="3648240" y="7794720"/>
            <a:ext cx="3675960" cy="2057760"/>
          </a:xfrm>
          <a:prstGeom prst="rect">
            <a:avLst/>
          </a:prstGeom>
          <a:ln>
            <a:noFill/>
          </a:ln>
        </p:spPr>
      </p:pic>
      <p:sp>
        <p:nvSpPr>
          <p:cNvPr id="327" name="CustomShape 9"/>
          <p:cNvSpPr/>
          <p:nvPr/>
        </p:nvSpPr>
        <p:spPr>
          <a:xfrm>
            <a:off x="2049480" y="7524000"/>
            <a:ext cx="791280" cy="360"/>
          </a:xfrm>
          <a:prstGeom prst="straightConnector1">
            <a:avLst/>
          </a:prstGeom>
          <a:noFill/>
          <a:ln cap="rnd" w="12600">
            <a:solidFill>
              <a:srgbClr val="000000"/>
            </a:solidFill>
            <a:custDash>
              <a:ds d="4900000000" sp="3675000000"/>
            </a:custDash>
            <a:round/>
          </a:ln>
        </p:spPr>
      </p:sp>
      <p:sp>
        <p:nvSpPr>
          <p:cNvPr id="328" name="CustomShape 10"/>
          <p:cNvSpPr/>
          <p:nvPr/>
        </p:nvSpPr>
        <p:spPr>
          <a:xfrm>
            <a:off x="2805840" y="7524000"/>
            <a:ext cx="360" cy="406800"/>
          </a:xfrm>
          <a:prstGeom prst="straightConnector1">
            <a:avLst/>
          </a:prstGeom>
          <a:noFill/>
          <a:ln cap="rnd" w="12600">
            <a:solidFill>
              <a:srgbClr val="000000"/>
            </a:solidFill>
            <a:custDash>
              <a:ds d="4900000000" sp="3675000000"/>
            </a:custDash>
            <a:round/>
          </a:ln>
        </p:spPr>
      </p:sp>
      <p:sp>
        <p:nvSpPr>
          <p:cNvPr id="329" name="CustomShape 11"/>
          <p:cNvSpPr/>
          <p:nvPr/>
        </p:nvSpPr>
        <p:spPr>
          <a:xfrm>
            <a:off x="2802960" y="7931520"/>
            <a:ext cx="824400" cy="360"/>
          </a:xfrm>
          <a:prstGeom prst="straightConnector1">
            <a:avLst/>
          </a:prstGeom>
          <a:noFill/>
          <a:ln cap="rnd" w="12600">
            <a:solidFill>
              <a:srgbClr val="000000"/>
            </a:solidFill>
            <a:custDash>
              <a:ds d="4900000000" sp="3675000000"/>
            </a:custDash>
            <a:round/>
            <a:tailEnd len="med" type="triangle" w="med"/>
          </a:ln>
        </p:spPr>
      </p:sp>
      <p:sp>
        <p:nvSpPr>
          <p:cNvPr id="330" name="CustomShape 12"/>
          <p:cNvSpPr/>
          <p:nvPr/>
        </p:nvSpPr>
        <p:spPr>
          <a:xfrm>
            <a:off x="2782440" y="6328080"/>
            <a:ext cx="576720" cy="360"/>
          </a:xfrm>
          <a:prstGeom prst="straightConnector1">
            <a:avLst/>
          </a:prstGeom>
          <a:noFill/>
          <a:ln cap="rnd" w="12600">
            <a:solidFill>
              <a:srgbClr val="000000"/>
            </a:solidFill>
            <a:custDash>
              <a:ds d="4900000000" sp="3675000000"/>
            </a:custDash>
            <a:round/>
          </a:ln>
        </p:spPr>
      </p:sp>
      <p:sp>
        <p:nvSpPr>
          <p:cNvPr id="331" name="CustomShape 13"/>
          <p:cNvSpPr/>
          <p:nvPr/>
        </p:nvSpPr>
        <p:spPr>
          <a:xfrm flipV="1">
            <a:off x="3359880" y="5928120"/>
            <a:ext cx="360" cy="398160"/>
          </a:xfrm>
          <a:prstGeom prst="straightConnector1">
            <a:avLst/>
          </a:prstGeom>
          <a:noFill/>
          <a:ln cap="rnd" w="12600">
            <a:solidFill>
              <a:srgbClr val="000000"/>
            </a:solidFill>
            <a:custDash>
              <a:ds d="4900000000" sp="3675000000"/>
            </a:custDash>
            <a:round/>
          </a:ln>
        </p:spPr>
      </p:sp>
      <p:sp>
        <p:nvSpPr>
          <p:cNvPr id="332" name="CustomShape 14"/>
          <p:cNvSpPr/>
          <p:nvPr/>
        </p:nvSpPr>
        <p:spPr>
          <a:xfrm>
            <a:off x="3354840" y="5928840"/>
            <a:ext cx="272520" cy="360"/>
          </a:xfrm>
          <a:prstGeom prst="straightConnector1">
            <a:avLst/>
          </a:prstGeom>
          <a:noFill/>
          <a:ln cap="rnd" w="12600">
            <a:solidFill>
              <a:srgbClr val="000000"/>
            </a:solidFill>
            <a:custDash>
              <a:ds d="4900000000" sp="3675000000"/>
            </a:custDash>
            <a:round/>
            <a:tailEnd len="med" type="triangle" w="med"/>
          </a:ln>
        </p:spPr>
      </p:sp>
      <p:sp>
        <p:nvSpPr>
          <p:cNvPr id="333" name="CustomShape 15"/>
          <p:cNvSpPr/>
          <p:nvPr/>
        </p:nvSpPr>
        <p:spPr>
          <a:xfrm flipV="1">
            <a:off x="5588640" y="4830480"/>
            <a:ext cx="360" cy="199440"/>
          </a:xfrm>
          <a:prstGeom prst="straightConnector1">
            <a:avLst/>
          </a:prstGeom>
          <a:noFill/>
          <a:ln cap="rnd" w="12600">
            <a:solidFill>
              <a:srgbClr val="000000"/>
            </a:solidFill>
            <a:custDash>
              <a:ds d="4900000000" sp="3675000000"/>
            </a:custDash>
            <a:round/>
            <a:tailEnd len="med" type="triangle" w="med"/>
          </a:ln>
        </p:spPr>
      </p:sp>
      <p:sp>
        <p:nvSpPr>
          <p:cNvPr id="334" name="CustomShape 16"/>
          <p:cNvSpPr/>
          <p:nvPr/>
        </p:nvSpPr>
        <p:spPr>
          <a:xfrm>
            <a:off x="3344040" y="5026320"/>
            <a:ext cx="2247120" cy="360"/>
          </a:xfrm>
          <a:prstGeom prst="straightConnector1">
            <a:avLst/>
          </a:prstGeom>
          <a:noFill/>
          <a:ln cap="rnd" w="12600">
            <a:solidFill>
              <a:srgbClr val="000000"/>
            </a:solidFill>
            <a:custDash>
              <a:ds d="4900000000" sp="3675000000"/>
            </a:custDash>
            <a:round/>
          </a:ln>
        </p:spPr>
      </p:sp>
      <p:sp>
        <p:nvSpPr>
          <p:cNvPr id="335" name="CustomShape 17"/>
          <p:cNvSpPr/>
          <p:nvPr/>
        </p:nvSpPr>
        <p:spPr>
          <a:xfrm>
            <a:off x="2634840" y="449280"/>
            <a:ext cx="586800" cy="360"/>
          </a:xfrm>
          <a:prstGeom prst="straightConnector1">
            <a:avLst/>
          </a:prstGeom>
          <a:noFill/>
          <a:ln cap="rnd" w="12600">
            <a:solidFill>
              <a:srgbClr val="000000"/>
            </a:solidFill>
            <a:custDash>
              <a:ds d="4900000000" sp="3675000000"/>
            </a:custDash>
            <a:round/>
          </a:ln>
        </p:spPr>
      </p:sp>
      <p:sp>
        <p:nvSpPr>
          <p:cNvPr id="336" name="CustomShape 18"/>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37" name="CustomShape 19"/>
          <p:cNvSpPr/>
          <p:nvPr/>
        </p:nvSpPr>
        <p:spPr>
          <a:xfrm>
            <a:off x="2634840" y="444240"/>
            <a:ext cx="360" cy="311040"/>
          </a:xfrm>
          <a:prstGeom prst="straightConnector1">
            <a:avLst/>
          </a:prstGeom>
          <a:noFill/>
          <a:ln cap="rnd" w="12600">
            <a:solidFill>
              <a:srgbClr val="000000"/>
            </a:solidFill>
            <a:custDash>
              <a:ds d="4900000000" sp="3675000000"/>
            </a:custDash>
            <a:round/>
          </a:ln>
        </p:spPr>
      </p:sp>
      <p:sp>
        <p:nvSpPr>
          <p:cNvPr id="338" name="CustomShape 20"/>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39" name="CustomShape 21"/>
          <p:cNvSpPr/>
          <p:nvPr/>
        </p:nvSpPr>
        <p:spPr>
          <a:xfrm>
            <a:off x="457200" y="645480"/>
            <a:ext cx="2815200" cy="1064160"/>
          </a:xfrm>
          <a:prstGeom prst="rect">
            <a:avLst/>
          </a:prstGeom>
          <a:noFill/>
          <a:ln>
            <a:solidFill>
              <a:srgbClr val="ffffff"/>
            </a:solidFill>
          </a:ln>
        </p:spPr>
        <p:txBody>
          <a:bodyPr lIns="90000" rIns="90000" tIns="45000" bIns="45000"/>
          <a:p>
            <a:pPr>
              <a:lnSpc>
                <a:spcPct val="100000"/>
              </a:lnSpc>
            </a:pPr>
            <a:r>
              <a:rPr lang="fr-FR" sz="3200">
                <a:solidFill>
                  <a:srgbClr val="000000"/>
                </a:solidFill>
                <a:latin typeface="Futura Condensed"/>
              </a:rPr>
              <a:t>SCRATCH SURPRISE</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CustomShape 1"/>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Studio handout</a:t>
            </a:r>
            <a:endParaRPr/>
          </a:p>
          <a:p>
            <a:pPr>
              <a:lnSpc>
                <a:spcPct val="100000"/>
              </a:lnSpc>
              <a:buFont typeface="Wingdings" charset="2"/>
              <a:buChar char=""/>
            </a:pPr>
            <a:r>
              <a:rPr lang="fr-FR" sz="1200">
                <a:solidFill>
                  <a:srgbClr val="000000"/>
                </a:solidFill>
                <a:latin typeface="Futura Condensed"/>
              </a:rPr>
              <a:t>Scratch Surprise studio</a:t>
            </a:r>
            <a:endParaRPr/>
          </a:p>
          <a:p>
            <a:pPr>
              <a:lnSpc>
                <a:spcPct val="100000"/>
              </a:lnSpc>
              <a:buFont typeface="Wingdings" charset="2"/>
              <a:buChar char=""/>
            </a:pPr>
            <a:r>
              <a:rPr lang="fr-FR" sz="1200">
                <a:solidFill>
                  <a:srgbClr val="000000"/>
                </a:solidFill>
                <a:latin typeface="Futura Condensed"/>
              </a:rPr>
              <a:t>http://scratch.mit.edu/studios/460431</a:t>
            </a:r>
            <a:endParaRPr/>
          </a:p>
        </p:txBody>
      </p:sp>
      <p:sp>
        <p:nvSpPr>
          <p:cNvPr id="341" name="CustomShape 2"/>
          <p:cNvSpPr/>
          <p:nvPr/>
        </p:nvSpPr>
        <p:spPr>
          <a:xfrm>
            <a:off x="4007880" y="28324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42" name="Line 3"/>
          <p:cNvSpPr/>
          <p:nvPr/>
        </p:nvSpPr>
        <p:spPr>
          <a:xfrm flipV="1">
            <a:off x="4104720" y="3162600"/>
            <a:ext cx="3117240" cy="8280"/>
          </a:xfrm>
          <a:prstGeom prst="line">
            <a:avLst/>
          </a:prstGeom>
          <a:ln w="9360">
            <a:solidFill>
              <a:srgbClr val="000000"/>
            </a:solidFill>
            <a:round/>
          </a:ln>
        </p:spPr>
      </p:sp>
      <p:sp>
        <p:nvSpPr>
          <p:cNvPr id="343" name="CustomShape 4"/>
          <p:cNvSpPr/>
          <p:nvPr/>
        </p:nvSpPr>
        <p:spPr>
          <a:xfrm>
            <a:off x="551160" y="3328560"/>
            <a:ext cx="3230640" cy="56566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studios are one way to collect and organize Scratch projects online. In this activity, help students understand what studios are and how to add a project to a studio. Optionally, have the Scratch Studio handout</a:t>
            </a:r>
            <a:r>
              <a:rPr i="1" lang="fr-FR" sz="1200">
                <a:solidFill>
                  <a:srgbClr val="000000"/>
                </a:solidFill>
                <a:latin typeface="Futura Condensed"/>
              </a:rPr>
              <a:t> </a:t>
            </a:r>
            <a:r>
              <a:rPr lang="fr-FR" sz="1200">
                <a:solidFill>
                  <a:srgbClr val="000000"/>
                </a:solidFill>
                <a:latin typeface="Futura Condensed"/>
              </a:rPr>
              <a:t>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First, have students navigate to the Scratch website and sign in to their accounts. Next, help students find the Scratch Surprise studio or a class studio you’ve created. Then, let students share their Scratch Surprise</a:t>
            </a:r>
            <a:r>
              <a:rPr i="1" lang="fr-FR" sz="1200">
                <a:solidFill>
                  <a:srgbClr val="000000"/>
                </a:solidFill>
                <a:latin typeface="Futura Condensed"/>
              </a:rPr>
              <a:t> </a:t>
            </a:r>
            <a:r>
              <a:rPr lang="fr-FR" sz="1200">
                <a:solidFill>
                  <a:srgbClr val="000000"/>
                </a:solidFill>
                <a:latin typeface="Futura Condensed"/>
              </a:rPr>
              <a:t>explorations with others by adding their programs to the studio.</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Encourage students to investigate other projects in the studio. Invite them to add a comment on the project page of two projects in the collection that they find particularly interesting or inspiring. Engage the group in a discussion about how to give appropriate and purposeful feedback.</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their creative explorations by responding to the reflection prompts in their design journals or in a group discussion. </a:t>
            </a:r>
            <a:endParaRPr/>
          </a:p>
        </p:txBody>
      </p:sp>
      <p:sp>
        <p:nvSpPr>
          <p:cNvPr id="344" name="CustomShape 5"/>
          <p:cNvSpPr/>
          <p:nvPr/>
        </p:nvSpPr>
        <p:spPr>
          <a:xfrm>
            <a:off x="457920" y="28324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45" name="Line 6"/>
          <p:cNvSpPr/>
          <p:nvPr/>
        </p:nvSpPr>
        <p:spPr>
          <a:xfrm flipV="1">
            <a:off x="550800" y="3163320"/>
            <a:ext cx="3231360" cy="8640"/>
          </a:xfrm>
          <a:prstGeom prst="line">
            <a:avLst/>
          </a:prstGeom>
          <a:ln w="9360">
            <a:solidFill>
              <a:srgbClr val="000000"/>
            </a:solidFill>
            <a:round/>
          </a:ln>
        </p:spPr>
      </p:sp>
      <p:sp>
        <p:nvSpPr>
          <p:cNvPr id="346" name="CustomShape 7"/>
          <p:cNvSpPr/>
          <p:nvPr/>
        </p:nvSpPr>
        <p:spPr>
          <a:xfrm>
            <a:off x="4097880" y="617112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successfully add their projects to the studio?</a:t>
            </a:r>
            <a:endParaRPr/>
          </a:p>
          <a:p>
            <a:pPr>
              <a:lnSpc>
                <a:spcPct val="100000"/>
              </a:lnSpc>
              <a:buFont typeface="Lucida Grande"/>
              <a:buChar char="+"/>
            </a:pPr>
            <a:r>
              <a:rPr lang="fr-FR" sz="1200">
                <a:solidFill>
                  <a:srgbClr val="000000"/>
                </a:solidFill>
                <a:latin typeface="Futura Condensed"/>
              </a:rPr>
              <a:t>Did students comment appropriately on others’ work?</a:t>
            </a:r>
            <a:endParaRPr/>
          </a:p>
        </p:txBody>
      </p:sp>
      <p:sp>
        <p:nvSpPr>
          <p:cNvPr id="347" name="CustomShape 8"/>
          <p:cNvSpPr/>
          <p:nvPr/>
        </p:nvSpPr>
        <p:spPr>
          <a:xfrm>
            <a:off x="4001040" y="56750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48" name="Line 9"/>
          <p:cNvSpPr/>
          <p:nvPr/>
        </p:nvSpPr>
        <p:spPr>
          <a:xfrm flipV="1">
            <a:off x="4097880" y="6005880"/>
            <a:ext cx="3117240" cy="8280"/>
          </a:xfrm>
          <a:prstGeom prst="line">
            <a:avLst/>
          </a:prstGeom>
          <a:ln w="9360">
            <a:solidFill>
              <a:srgbClr val="000000"/>
            </a:solidFill>
            <a:round/>
          </a:ln>
        </p:spPr>
      </p:sp>
      <p:sp>
        <p:nvSpPr>
          <p:cNvPr id="349" name="CustomShape 10"/>
          <p:cNvSpPr/>
          <p:nvPr/>
        </p:nvSpPr>
        <p:spPr>
          <a:xfrm>
            <a:off x="4097880" y="458172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Scratch studios for?</a:t>
            </a:r>
            <a:endParaRPr/>
          </a:p>
          <a:p>
            <a:pPr>
              <a:lnSpc>
                <a:spcPct val="100000"/>
              </a:lnSpc>
              <a:buFont typeface="Lucida Grande"/>
              <a:buChar char="+"/>
            </a:pPr>
            <a:r>
              <a:rPr lang="fr-FR" sz="1200">
                <a:solidFill>
                  <a:srgbClr val="000000"/>
                </a:solidFill>
                <a:latin typeface="Futura Condensed"/>
              </a:rPr>
              <a:t>What did you find interesting or inspiring about looking at other projects?</a:t>
            </a:r>
            <a:endParaRPr/>
          </a:p>
          <a:p>
            <a:pPr>
              <a:lnSpc>
                <a:spcPct val="100000"/>
              </a:lnSpc>
              <a:buFont typeface="Lucida Grande"/>
              <a:buChar char="+"/>
            </a:pPr>
            <a:r>
              <a:rPr lang="fr-FR" sz="1200">
                <a:solidFill>
                  <a:srgbClr val="000000"/>
                </a:solidFill>
                <a:latin typeface="Futura Condensed"/>
              </a:rPr>
              <a:t>What two comments did you share?</a:t>
            </a:r>
            <a:endParaRPr/>
          </a:p>
          <a:p>
            <a:pPr>
              <a:lnSpc>
                <a:spcPct val="100000"/>
              </a:lnSpc>
              <a:buFont typeface="Lucida Grande"/>
              <a:buChar char="+"/>
            </a:pPr>
            <a:r>
              <a:rPr lang="fr-FR" sz="1200">
                <a:solidFill>
                  <a:srgbClr val="000000"/>
                </a:solidFill>
                <a:latin typeface="Futura Condensed"/>
              </a:rPr>
              <a:t>What is “good” feedback?</a:t>
            </a:r>
            <a:endParaRPr/>
          </a:p>
        </p:txBody>
      </p:sp>
      <p:sp>
        <p:nvSpPr>
          <p:cNvPr id="350" name="CustomShape 11"/>
          <p:cNvSpPr/>
          <p:nvPr/>
        </p:nvSpPr>
        <p:spPr>
          <a:xfrm>
            <a:off x="400104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51" name="Line 12"/>
          <p:cNvSpPr/>
          <p:nvPr/>
        </p:nvSpPr>
        <p:spPr>
          <a:xfrm flipV="1">
            <a:off x="4097880" y="4416480"/>
            <a:ext cx="3117240" cy="8640"/>
          </a:xfrm>
          <a:prstGeom prst="line">
            <a:avLst/>
          </a:prstGeom>
          <a:ln w="9360">
            <a:solidFill>
              <a:srgbClr val="000000"/>
            </a:solidFill>
            <a:round/>
          </a:ln>
        </p:spPr>
      </p:sp>
      <p:sp>
        <p:nvSpPr>
          <p:cNvPr id="352"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53" name="Line 14"/>
          <p:cNvSpPr/>
          <p:nvPr/>
        </p:nvSpPr>
        <p:spPr>
          <a:xfrm flipV="1">
            <a:off x="550800" y="7968960"/>
            <a:ext cx="6671160" cy="14040"/>
          </a:xfrm>
          <a:prstGeom prst="line">
            <a:avLst/>
          </a:prstGeom>
          <a:ln w="9360">
            <a:solidFill>
              <a:srgbClr val="000000"/>
            </a:solidFill>
            <a:round/>
          </a:ln>
        </p:spPr>
      </p:sp>
      <p:sp>
        <p:nvSpPr>
          <p:cNvPr id="354"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55"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356"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57"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358"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359"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360"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361" name="CustomShape 22"/>
          <p:cNvSpPr/>
          <p:nvPr/>
        </p:nvSpPr>
        <p:spPr>
          <a:xfrm>
            <a:off x="551160" y="8142840"/>
            <a:ext cx="32306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Create your own studio(s) to collect student work. Start a class Scratch Surprise studio using your Scratch account and then give students the studio link to “turn in” projects. Create one dedicated studio to gather all class projects or distribute activities across separate studios to track student progress.</a:t>
            </a:r>
            <a:endParaRPr/>
          </a:p>
        </p:txBody>
      </p:sp>
      <p:sp>
        <p:nvSpPr>
          <p:cNvPr id="362" name="CustomShape 23"/>
          <p:cNvSpPr/>
          <p:nvPr/>
        </p:nvSpPr>
        <p:spPr>
          <a:xfrm>
            <a:off x="421452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add a project to a studio</a:t>
            </a:r>
            <a:endParaRPr/>
          </a:p>
          <a:p>
            <a:pPr>
              <a:lnSpc>
                <a:spcPct val="100000"/>
              </a:lnSpc>
              <a:buFont typeface="Lucida Grande"/>
              <a:buChar char="+"/>
            </a:pPr>
            <a:r>
              <a:rPr lang="fr-FR" sz="1200">
                <a:solidFill>
                  <a:srgbClr val="000000"/>
                </a:solidFill>
                <a:latin typeface="Futura Condensed"/>
              </a:rPr>
              <a:t>be able to post comments on other Scratch projects</a:t>
            </a:r>
            <a:endParaRPr/>
          </a:p>
        </p:txBody>
      </p:sp>
      <p:sp>
        <p:nvSpPr>
          <p:cNvPr id="363" name="CustomShape 24"/>
          <p:cNvSpPr/>
          <p:nvPr/>
        </p:nvSpPr>
        <p:spPr>
          <a:xfrm>
            <a:off x="1300680" y="647640"/>
            <a:ext cx="2815200" cy="112464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SCRATCH STUDIO</a:t>
            </a:r>
            <a:endParaRPr/>
          </a:p>
        </p:txBody>
      </p:sp>
      <p:sp>
        <p:nvSpPr>
          <p:cNvPr id="364" name="Line 25"/>
          <p:cNvSpPr/>
          <p:nvPr/>
        </p:nvSpPr>
        <p:spPr>
          <a:xfrm>
            <a:off x="3882960" y="794160"/>
            <a:ext cx="0" cy="1123200"/>
          </a:xfrm>
          <a:prstGeom prst="line">
            <a:avLst/>
          </a:prstGeom>
          <a:ln cap="rnd" w="3240">
            <a:solidFill>
              <a:srgbClr val="000000"/>
            </a:solidFill>
            <a:custDash>
              <a:ds d="4900000000" sp="3675000000"/>
            </a:custDash>
            <a:round/>
          </a:ln>
        </p:spPr>
      </p:sp>
      <p:sp>
        <p:nvSpPr>
          <p:cNvPr id="365" name="Line 26"/>
          <p:cNvSpPr/>
          <p:nvPr/>
        </p:nvSpPr>
        <p:spPr>
          <a:xfrm flipH="1">
            <a:off x="3661920" y="794520"/>
            <a:ext cx="221040" cy="0"/>
          </a:xfrm>
          <a:prstGeom prst="line">
            <a:avLst/>
          </a:prstGeom>
          <a:ln cap="rnd" w="3240">
            <a:solidFill>
              <a:srgbClr val="000000"/>
            </a:solidFill>
            <a:custDash>
              <a:ds d="4900000000" sp="3675000000"/>
            </a:custDash>
            <a:round/>
          </a:ln>
        </p:spPr>
      </p:sp>
      <p:sp>
        <p:nvSpPr>
          <p:cNvPr id="366" name="Line 27"/>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367" name="Line 28"/>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368" name="CustomShape 29"/>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369" name="Picture 100" descr=""/>
          <p:cNvPicPr/>
          <p:nvPr/>
        </p:nvPicPr>
        <p:blipFill>
          <a:blip r:embed="rId1"/>
          <a:stretch>
            <a:fillRect/>
          </a:stretch>
        </p:blipFill>
        <p:spPr>
          <a:xfrm>
            <a:off x="2266560" y="1752480"/>
            <a:ext cx="328320" cy="328320"/>
          </a:xfrm>
          <a:prstGeom prst="rect">
            <a:avLst/>
          </a:prstGeom>
          <a:ln>
            <a:noFill/>
          </a:ln>
        </p:spPr>
      </p:pic>
      <p:sp>
        <p:nvSpPr>
          <p:cNvPr id="370"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18</a:t>
            </a:r>
            <a:endParaRPr/>
          </a:p>
        </p:txBody>
      </p:sp>
      <p:pic>
        <p:nvPicPr>
          <p:cNvPr id="371" name="Picture 46" descr=""/>
          <p:cNvPicPr/>
          <p:nvPr/>
        </p:nvPicPr>
        <p:blipFill>
          <a:blip r:embed="rId2"/>
          <a:stretch>
            <a:fillRect/>
          </a:stretch>
        </p:blipFill>
        <p:spPr>
          <a:xfrm>
            <a:off x="551160" y="0"/>
            <a:ext cx="493200" cy="2791080"/>
          </a:xfrm>
          <a:prstGeom prst="rect">
            <a:avLst/>
          </a:prstGeom>
          <a:ln>
            <a:noFill/>
          </a:ln>
        </p:spPr>
      </p:pic>
      <p:sp>
        <p:nvSpPr>
          <p:cNvPr id="372"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3" name="Picture 9" descr=""/>
          <p:cNvPicPr/>
          <p:nvPr/>
        </p:nvPicPr>
        <p:blipFill>
          <a:blip r:embed="rId1"/>
          <a:srcRect l="0" t="0" r="0" b="1564824"/>
          <a:stretch>
            <a:fillRect/>
          </a:stretch>
        </p:blipFill>
        <p:spPr>
          <a:xfrm>
            <a:off x="535320" y="7338600"/>
            <a:ext cx="2775240" cy="1386360"/>
          </a:xfrm>
          <a:prstGeom prst="rect">
            <a:avLst/>
          </a:prstGeom>
          <a:ln>
            <a:noFill/>
          </a:ln>
        </p:spPr>
      </p:pic>
      <p:pic>
        <p:nvPicPr>
          <p:cNvPr id="374" name="Picture 23" descr=""/>
          <p:cNvPicPr/>
          <p:nvPr/>
        </p:nvPicPr>
        <p:blipFill>
          <a:blip r:embed="rId2"/>
          <a:srcRect l="0" t="0" r="0" b="-2991684"/>
          <a:stretch>
            <a:fillRect/>
          </a:stretch>
        </p:blipFill>
        <p:spPr>
          <a:xfrm>
            <a:off x="3648240" y="4196520"/>
            <a:ext cx="3675960" cy="2536560"/>
          </a:xfrm>
          <a:prstGeom prst="rect">
            <a:avLst/>
          </a:prstGeom>
          <a:ln>
            <a:noFill/>
          </a:ln>
        </p:spPr>
      </p:pic>
      <p:sp>
        <p:nvSpPr>
          <p:cNvPr id="375" name="CustomShape 1"/>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76" name="Line 2"/>
          <p:cNvSpPr/>
          <p:nvPr/>
        </p:nvSpPr>
        <p:spPr>
          <a:xfrm>
            <a:off x="534960" y="4194000"/>
            <a:ext cx="2717640" cy="0"/>
          </a:xfrm>
          <a:prstGeom prst="line">
            <a:avLst/>
          </a:prstGeom>
          <a:ln w="9360">
            <a:solidFill>
              <a:srgbClr val="000000"/>
            </a:solidFill>
            <a:round/>
          </a:ln>
        </p:spPr>
      </p:sp>
      <p:sp>
        <p:nvSpPr>
          <p:cNvPr id="377" name="CustomShape 3"/>
          <p:cNvSpPr/>
          <p:nvPr/>
        </p:nvSpPr>
        <p:spPr>
          <a:xfrm>
            <a:off x="426240" y="4228560"/>
            <a:ext cx="2884320" cy="40676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Scratch Surprise studio using this link:</a:t>
            </a:r>
            <a:endParaRPr/>
          </a:p>
          <a:p>
            <a:pPr>
              <a:lnSpc>
                <a:spcPct val="130000"/>
              </a:lnSpc>
            </a:pPr>
            <a:r>
              <a:rPr lang="fr-FR" sz="1200">
                <a:solidFill>
                  <a:srgbClr val="000000"/>
                </a:solidFill>
                <a:latin typeface="Futura Condensed"/>
              </a:rPr>
              <a:t>      </a:t>
            </a:r>
            <a:r>
              <a:rPr lang="fr-FR" sz="1200">
                <a:solidFill>
                  <a:srgbClr val="000000"/>
                </a:solidFill>
                <a:latin typeface="Futura Condensed"/>
              </a:rPr>
              <a:t>http://scratch.mit.edu/studios/460431</a:t>
            </a:r>
            <a:endParaRPr/>
          </a:p>
          <a:p>
            <a:pPr>
              <a:lnSpc>
                <a:spcPct val="130000"/>
              </a:lnSpc>
            </a:pPr>
            <a:endParaRPr/>
          </a:p>
          <a:p>
            <a:pPr>
              <a:lnSpc>
                <a:spcPct val="130000"/>
              </a:lnSpc>
              <a:buFont typeface="Wingdings" charset="2"/>
              <a:buChar char=""/>
            </a:pPr>
            <a:r>
              <a:rPr lang="fr-FR" sz="1200">
                <a:solidFill>
                  <a:srgbClr val="000000"/>
                </a:solidFill>
                <a:latin typeface="Futura Condensed"/>
              </a:rPr>
              <a:t>Sign into your account.</a:t>
            </a:r>
            <a:endParaRPr/>
          </a:p>
          <a:p>
            <a:pPr>
              <a:lnSpc>
                <a:spcPct val="130000"/>
              </a:lnSpc>
            </a:pPr>
            <a:endParaRPr/>
          </a:p>
          <a:p>
            <a:pPr>
              <a:lnSpc>
                <a:spcPct val="130000"/>
              </a:lnSpc>
              <a:buFont typeface="Wingdings" charset="2"/>
              <a:buChar char=""/>
            </a:pPr>
            <a:r>
              <a:rPr lang="fr-FR" sz="1200">
                <a:solidFill>
                  <a:srgbClr val="000000"/>
                </a:solidFill>
                <a:latin typeface="Futura Condensed"/>
              </a:rPr>
              <a:t>Click on “Add Projects” at the bottom of the page to show your your projects, favorite projects, and recently viewed projects.</a:t>
            </a:r>
            <a:endParaRPr/>
          </a:p>
          <a:p>
            <a:pPr>
              <a:lnSpc>
                <a:spcPct val="130000"/>
              </a:lnSpc>
            </a:pPr>
            <a:endParaRPr/>
          </a:p>
          <a:p>
            <a:pPr>
              <a:lnSpc>
                <a:spcPct val="130000"/>
              </a:lnSpc>
              <a:buFont typeface="Wingdings" charset="2"/>
              <a:buChar char=""/>
            </a:pPr>
            <a:r>
              <a:rPr lang="fr-FR" sz="1200">
                <a:solidFill>
                  <a:srgbClr val="000000"/>
                </a:solidFill>
                <a:latin typeface="Futura Condensed"/>
              </a:rPr>
              <a:t>Use the arrows to find your Scratch Surprise project and then click “Add + ” to add your project to the studio.</a:t>
            </a:r>
            <a:endParaRPr/>
          </a:p>
        </p:txBody>
      </p:sp>
      <p:sp>
        <p:nvSpPr>
          <p:cNvPr id="378" name="CustomShape 4"/>
          <p:cNvSpPr/>
          <p:nvPr/>
        </p:nvSpPr>
        <p:spPr>
          <a:xfrm>
            <a:off x="2434320" y="2921760"/>
            <a:ext cx="825840" cy="360"/>
          </a:xfrm>
          <a:prstGeom prst="straightConnector1">
            <a:avLst/>
          </a:prstGeom>
          <a:noFill/>
          <a:ln cap="rnd" w="12600">
            <a:solidFill>
              <a:srgbClr val="000000"/>
            </a:solidFill>
            <a:custDash>
              <a:ds d="4900000000" sp="3675000000"/>
            </a:custDash>
            <a:round/>
            <a:tailEnd len="med" type="triangle" w="med"/>
          </a:ln>
        </p:spPr>
      </p:sp>
      <p:sp>
        <p:nvSpPr>
          <p:cNvPr id="379" name="CustomShape 5"/>
          <p:cNvSpPr/>
          <p:nvPr/>
        </p:nvSpPr>
        <p:spPr>
          <a:xfrm>
            <a:off x="545400" y="1341360"/>
            <a:ext cx="215856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LEARN HOW TO ADD YOUR PROJECT TO AN ONLINE SCRATCH STUDIO!</a:t>
            </a:r>
            <a:endParaRPr/>
          </a:p>
        </p:txBody>
      </p:sp>
      <p:sp>
        <p:nvSpPr>
          <p:cNvPr id="380" name="CustomShape 6"/>
          <p:cNvSpPr/>
          <p:nvPr/>
        </p:nvSpPr>
        <p:spPr>
          <a:xfrm>
            <a:off x="434520" y="2211120"/>
            <a:ext cx="235656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Studios are collections of Scratch projects. Follow along with the steps below to add your Scratch Surprise program to the Scratch Surprise studio on the Scratch website.</a:t>
            </a:r>
            <a:endParaRPr/>
          </a:p>
        </p:txBody>
      </p:sp>
      <p:sp>
        <p:nvSpPr>
          <p:cNvPr id="381" name="CustomShape 7"/>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382" name="CustomShape 8"/>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83" name="CustomShape 9"/>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384" name="CustomShape 10"/>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pic>
        <p:nvPicPr>
          <p:cNvPr id="385" name="Picture 5" descr=""/>
          <p:cNvPicPr/>
          <p:nvPr/>
        </p:nvPicPr>
        <p:blipFill>
          <a:blip r:embed="rId3"/>
          <a:srcRect l="0" t="0" r="0" b="-2252287"/>
          <a:stretch>
            <a:fillRect/>
          </a:stretch>
        </p:blipFill>
        <p:spPr>
          <a:xfrm>
            <a:off x="3853440" y="7245360"/>
            <a:ext cx="3470760" cy="1564200"/>
          </a:xfrm>
          <a:prstGeom prst="rect">
            <a:avLst/>
          </a:prstGeom>
          <a:ln>
            <a:noFill/>
          </a:ln>
        </p:spPr>
      </p:pic>
      <p:sp>
        <p:nvSpPr>
          <p:cNvPr id="386" name="CustomShape 11"/>
          <p:cNvSpPr/>
          <p:nvPr/>
        </p:nvSpPr>
        <p:spPr>
          <a:xfrm>
            <a:off x="2782440" y="4640400"/>
            <a:ext cx="819360" cy="360"/>
          </a:xfrm>
          <a:prstGeom prst="straightConnector1">
            <a:avLst/>
          </a:prstGeom>
          <a:noFill/>
          <a:ln cap="rnd" w="12600">
            <a:solidFill>
              <a:srgbClr val="000000"/>
            </a:solidFill>
            <a:custDash>
              <a:ds d="4900000000" sp="3675000000"/>
            </a:custDash>
            <a:round/>
            <a:tailEnd len="med" type="triangle" w="med"/>
          </a:ln>
        </p:spPr>
      </p:sp>
      <p:pic>
        <p:nvPicPr>
          <p:cNvPr id="387" name="Picture 26" descr=""/>
          <p:cNvPicPr/>
          <p:nvPr/>
        </p:nvPicPr>
        <p:blipFill>
          <a:blip r:embed="rId4"/>
          <a:stretch>
            <a:fillRect/>
          </a:stretch>
        </p:blipFill>
        <p:spPr>
          <a:xfrm>
            <a:off x="4070880" y="748080"/>
            <a:ext cx="2794680" cy="2765520"/>
          </a:xfrm>
          <a:prstGeom prst="rect">
            <a:avLst/>
          </a:prstGeom>
          <a:ln>
            <a:noFill/>
          </a:ln>
        </p:spPr>
      </p:pic>
      <p:sp>
        <p:nvSpPr>
          <p:cNvPr id="388" name="CustomShape 12"/>
          <p:cNvSpPr/>
          <p:nvPr/>
        </p:nvSpPr>
        <p:spPr>
          <a:xfrm>
            <a:off x="1091880" y="7021440"/>
            <a:ext cx="427680" cy="360"/>
          </a:xfrm>
          <a:prstGeom prst="straightConnector1">
            <a:avLst/>
          </a:prstGeom>
          <a:noFill/>
          <a:ln cap="rnd" w="12600">
            <a:solidFill>
              <a:srgbClr val="000000"/>
            </a:solidFill>
            <a:custDash>
              <a:ds d="4900000000" sp="3675000000"/>
            </a:custDash>
            <a:round/>
          </a:ln>
        </p:spPr>
      </p:sp>
      <p:sp>
        <p:nvSpPr>
          <p:cNvPr id="389" name="CustomShape 13"/>
          <p:cNvSpPr/>
          <p:nvPr/>
        </p:nvSpPr>
        <p:spPr>
          <a:xfrm>
            <a:off x="1492920" y="7018200"/>
            <a:ext cx="360" cy="977040"/>
          </a:xfrm>
          <a:prstGeom prst="straightConnector1">
            <a:avLst/>
          </a:prstGeom>
          <a:noFill/>
          <a:ln cap="rnd" w="12600">
            <a:solidFill>
              <a:srgbClr val="000000"/>
            </a:solidFill>
            <a:custDash>
              <a:ds d="4900000000" sp="3675000000"/>
            </a:custDash>
            <a:round/>
            <a:tailEnd len="med" type="triangle" w="med"/>
          </a:ln>
        </p:spPr>
      </p:sp>
      <p:sp>
        <p:nvSpPr>
          <p:cNvPr id="390" name="CustomShape 14"/>
          <p:cNvSpPr/>
          <p:nvPr/>
        </p:nvSpPr>
        <p:spPr>
          <a:xfrm>
            <a:off x="1970640" y="6104520"/>
            <a:ext cx="1576080" cy="360"/>
          </a:xfrm>
          <a:prstGeom prst="straightConnector1">
            <a:avLst/>
          </a:prstGeom>
          <a:noFill/>
          <a:ln cap="rnd" w="12600">
            <a:solidFill>
              <a:srgbClr val="000000"/>
            </a:solidFill>
            <a:custDash>
              <a:ds d="4900000000" sp="3675000000"/>
            </a:custDash>
            <a:round/>
          </a:ln>
        </p:spPr>
      </p:sp>
      <p:sp>
        <p:nvSpPr>
          <p:cNvPr id="391" name="CustomShape 15"/>
          <p:cNvSpPr/>
          <p:nvPr/>
        </p:nvSpPr>
        <p:spPr>
          <a:xfrm>
            <a:off x="3529080" y="6104520"/>
            <a:ext cx="360" cy="2363760"/>
          </a:xfrm>
          <a:prstGeom prst="straightConnector1">
            <a:avLst/>
          </a:prstGeom>
          <a:noFill/>
          <a:ln cap="rnd" w="12600">
            <a:solidFill>
              <a:srgbClr val="000000"/>
            </a:solidFill>
            <a:custDash>
              <a:ds d="4900000000" sp="3675000000"/>
            </a:custDash>
            <a:round/>
          </a:ln>
        </p:spPr>
      </p:sp>
      <p:sp>
        <p:nvSpPr>
          <p:cNvPr id="392" name="CustomShape 16"/>
          <p:cNvSpPr/>
          <p:nvPr/>
        </p:nvSpPr>
        <p:spPr>
          <a:xfrm>
            <a:off x="3527640" y="8468640"/>
            <a:ext cx="417240" cy="360"/>
          </a:xfrm>
          <a:prstGeom prst="straightConnector1">
            <a:avLst/>
          </a:prstGeom>
          <a:noFill/>
          <a:ln cap="rnd" w="12600">
            <a:solidFill>
              <a:srgbClr val="000000"/>
            </a:solidFill>
            <a:custDash>
              <a:ds d="4900000000" sp="3675000000"/>
            </a:custDash>
            <a:round/>
            <a:tailEnd len="med" type="triangle" w="med"/>
          </a:ln>
        </p:spPr>
      </p:sp>
      <p:sp>
        <p:nvSpPr>
          <p:cNvPr id="393" name="CustomShape 17"/>
          <p:cNvSpPr/>
          <p:nvPr/>
        </p:nvSpPr>
        <p:spPr>
          <a:xfrm>
            <a:off x="457920" y="647640"/>
            <a:ext cx="2815200" cy="112464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SCRATCH STUDIO</a:t>
            </a:r>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4" name="CustomShape 1"/>
          <p:cNvSpPr/>
          <p:nvPr/>
        </p:nvSpPr>
        <p:spPr>
          <a:xfrm>
            <a:off x="422028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divide into small critique groups in order to give and get feedback on design ideas and works-in-progress</a:t>
            </a:r>
            <a:endParaRPr/>
          </a:p>
        </p:txBody>
      </p:sp>
      <p:sp>
        <p:nvSpPr>
          <p:cNvPr id="395" name="CustomShape 2"/>
          <p:cNvSpPr/>
          <p:nvPr/>
        </p:nvSpPr>
        <p:spPr>
          <a:xfrm>
            <a:off x="4105080" y="3328560"/>
            <a:ext cx="3116520" cy="272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Critique Group handout</a:t>
            </a:r>
            <a:endParaRPr/>
          </a:p>
        </p:txBody>
      </p:sp>
      <p:sp>
        <p:nvSpPr>
          <p:cNvPr id="396" name="CustomShape 3"/>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97" name="Line 4"/>
          <p:cNvSpPr/>
          <p:nvPr/>
        </p:nvSpPr>
        <p:spPr>
          <a:xfrm flipV="1">
            <a:off x="4104720" y="3163320"/>
            <a:ext cx="3117240" cy="8640"/>
          </a:xfrm>
          <a:prstGeom prst="line">
            <a:avLst/>
          </a:prstGeom>
          <a:ln w="9360">
            <a:solidFill>
              <a:srgbClr val="000000"/>
            </a:solidFill>
            <a:round/>
          </a:ln>
        </p:spPr>
      </p:sp>
      <p:sp>
        <p:nvSpPr>
          <p:cNvPr id="398" name="CustomShape 5"/>
          <p:cNvSpPr/>
          <p:nvPr/>
        </p:nvSpPr>
        <p:spPr>
          <a:xfrm>
            <a:off x="551160" y="3328560"/>
            <a:ext cx="3230640" cy="4379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a critique group, a small group of designers who share ideas and projects-in-progress with one another in order to get feedback and suggestions for further development.</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have the Critique Group handout available to guide students in giving feedback.</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students in smaller groups of 3-4 people. In these critique groups, ask students to take turns sharing their ideas, drafts, or prototypes, for example, Scratch Surprise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Let students gather feedback by having their critique group members respond to the Red, Yellow, Green reflection prompts or using the Critique Group handout. Encourage students to record other notes, feedback, and suggestions in their design journals.</a:t>
            </a:r>
            <a:endParaRPr/>
          </a:p>
        </p:txBody>
      </p:sp>
      <p:sp>
        <p:nvSpPr>
          <p:cNvPr id="399" name="CustomShape 6"/>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00" name="Line 7"/>
          <p:cNvSpPr/>
          <p:nvPr/>
        </p:nvSpPr>
        <p:spPr>
          <a:xfrm flipV="1">
            <a:off x="550800" y="3163320"/>
            <a:ext cx="3231360" cy="8640"/>
          </a:xfrm>
          <a:prstGeom prst="line">
            <a:avLst/>
          </a:prstGeom>
          <a:ln w="9360">
            <a:solidFill>
              <a:srgbClr val="000000"/>
            </a:solidFill>
            <a:round/>
          </a:ln>
        </p:spPr>
      </p:sp>
      <p:sp>
        <p:nvSpPr>
          <p:cNvPr id="401" name="CustomShape 8"/>
          <p:cNvSpPr/>
          <p:nvPr/>
        </p:nvSpPr>
        <p:spPr>
          <a:xfrm>
            <a:off x="4105080" y="422388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RED: What is something that doesn’t work or could be improved?</a:t>
            </a:r>
            <a:endParaRPr/>
          </a:p>
          <a:p>
            <a:pPr>
              <a:lnSpc>
                <a:spcPct val="100000"/>
              </a:lnSpc>
              <a:buFont typeface="Lucida Grande"/>
              <a:buChar char="+"/>
            </a:pPr>
            <a:r>
              <a:rPr lang="fr-FR" sz="1200">
                <a:solidFill>
                  <a:srgbClr val="000000"/>
                </a:solidFill>
                <a:latin typeface="Futura Condensed"/>
              </a:rPr>
              <a:t>YELLOW: What is something that is confusing or could be done differently? </a:t>
            </a:r>
            <a:endParaRPr/>
          </a:p>
          <a:p>
            <a:pPr>
              <a:lnSpc>
                <a:spcPct val="100000"/>
              </a:lnSpc>
              <a:buFont typeface="Lucida Grande"/>
              <a:buChar char="+"/>
            </a:pPr>
            <a:r>
              <a:rPr lang="fr-FR" sz="1200">
                <a:solidFill>
                  <a:srgbClr val="000000"/>
                </a:solidFill>
                <a:latin typeface="Futura Condensed"/>
              </a:rPr>
              <a:t>GREEN: What is something that works well or you really like about the project?</a:t>
            </a:r>
            <a:endParaRPr/>
          </a:p>
        </p:txBody>
      </p:sp>
      <p:sp>
        <p:nvSpPr>
          <p:cNvPr id="402" name="CustomShape 9"/>
          <p:cNvSpPr/>
          <p:nvPr/>
        </p:nvSpPr>
        <p:spPr>
          <a:xfrm>
            <a:off x="4007880" y="37278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03" name="Line 10"/>
          <p:cNvSpPr/>
          <p:nvPr/>
        </p:nvSpPr>
        <p:spPr>
          <a:xfrm flipV="1">
            <a:off x="4104720" y="4058640"/>
            <a:ext cx="3117240" cy="8280"/>
          </a:xfrm>
          <a:prstGeom prst="line">
            <a:avLst/>
          </a:prstGeom>
          <a:ln w="9360">
            <a:solidFill>
              <a:srgbClr val="000000"/>
            </a:solidFill>
            <a:round/>
          </a:ln>
        </p:spPr>
      </p:sp>
      <p:sp>
        <p:nvSpPr>
          <p:cNvPr id="404" name="CustomShape 11"/>
          <p:cNvSpPr/>
          <p:nvPr/>
        </p:nvSpPr>
        <p:spPr>
          <a:xfrm>
            <a:off x="4120920" y="6032520"/>
            <a:ext cx="3116520" cy="4550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all students have a chance to share their work and get feedback?</a:t>
            </a:r>
            <a:endParaRPr/>
          </a:p>
        </p:txBody>
      </p:sp>
      <p:sp>
        <p:nvSpPr>
          <p:cNvPr id="405" name="CustomShape 12"/>
          <p:cNvSpPr/>
          <p:nvPr/>
        </p:nvSpPr>
        <p:spPr>
          <a:xfrm>
            <a:off x="4023720" y="55364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06" name="Line 13"/>
          <p:cNvSpPr/>
          <p:nvPr/>
        </p:nvSpPr>
        <p:spPr>
          <a:xfrm flipV="1">
            <a:off x="4120920" y="5867280"/>
            <a:ext cx="3116880" cy="8640"/>
          </a:xfrm>
          <a:prstGeom prst="line">
            <a:avLst/>
          </a:prstGeom>
          <a:ln w="9360">
            <a:solidFill>
              <a:srgbClr val="000000"/>
            </a:solidFill>
            <a:round/>
          </a:ln>
        </p:spPr>
      </p:sp>
      <p:sp>
        <p:nvSpPr>
          <p:cNvPr id="407" name="CustomShape 14"/>
          <p:cNvSpPr/>
          <p:nvPr/>
        </p:nvSpPr>
        <p:spPr>
          <a:xfrm>
            <a:off x="1306440" y="654480"/>
            <a:ext cx="2549880" cy="1094400"/>
          </a:xfrm>
          <a:prstGeom prst="rect">
            <a:avLst/>
          </a:prstGeom>
          <a:noFill/>
          <a:ln>
            <a:noFill/>
          </a:ln>
        </p:spPr>
        <p:txBody>
          <a:bodyPr lIns="90000" rIns="90000" tIns="45000" bIns="45000"/>
          <a:p>
            <a:pPr>
              <a:lnSpc>
                <a:spcPct val="100000"/>
              </a:lnSpc>
            </a:pPr>
            <a:r>
              <a:rPr lang="fr-FR" sz="3300">
                <a:solidFill>
                  <a:srgbClr val="000000"/>
                </a:solidFill>
                <a:latin typeface="Futura Condensed"/>
              </a:rPr>
              <a:t>CRITIQUE GROUP</a:t>
            </a:r>
            <a:endParaRPr/>
          </a:p>
        </p:txBody>
      </p:sp>
      <p:sp>
        <p:nvSpPr>
          <p:cNvPr id="408"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09" name="Line 16"/>
          <p:cNvSpPr/>
          <p:nvPr/>
        </p:nvSpPr>
        <p:spPr>
          <a:xfrm flipV="1">
            <a:off x="550800" y="7968960"/>
            <a:ext cx="6671160" cy="14040"/>
          </a:xfrm>
          <a:prstGeom prst="line">
            <a:avLst/>
          </a:prstGeom>
          <a:ln w="9360">
            <a:solidFill>
              <a:srgbClr val="000000"/>
            </a:solidFill>
            <a:round/>
          </a:ln>
        </p:spPr>
      </p:sp>
      <p:sp>
        <p:nvSpPr>
          <p:cNvPr id="410"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11"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412"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13"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414"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415"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416"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417" name="CustomShape 24"/>
          <p:cNvSpPr/>
          <p:nvPr/>
        </p:nvSpPr>
        <p:spPr>
          <a:xfrm>
            <a:off x="551160" y="8142840"/>
            <a:ext cx="3230640" cy="1366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It can be valuable to have a dedicated group of peers to give you encouragement and feedback on your design iterations. Provide opportunities for students to continue meeting with their critique groups during Units 1-6.</a:t>
            </a:r>
            <a:endParaRPr/>
          </a:p>
        </p:txBody>
      </p:sp>
      <p:sp>
        <p:nvSpPr>
          <p:cNvPr id="418" name="Line 25"/>
          <p:cNvSpPr/>
          <p:nvPr/>
        </p:nvSpPr>
        <p:spPr>
          <a:xfrm>
            <a:off x="3888360" y="794160"/>
            <a:ext cx="0" cy="1123200"/>
          </a:xfrm>
          <a:prstGeom prst="line">
            <a:avLst/>
          </a:prstGeom>
          <a:ln cap="rnd" w="3240">
            <a:solidFill>
              <a:srgbClr val="000000"/>
            </a:solidFill>
            <a:custDash>
              <a:ds d="4900000000" sp="3675000000"/>
            </a:custDash>
            <a:round/>
          </a:ln>
        </p:spPr>
      </p:sp>
      <p:sp>
        <p:nvSpPr>
          <p:cNvPr id="419" name="Line 26"/>
          <p:cNvSpPr/>
          <p:nvPr/>
        </p:nvSpPr>
        <p:spPr>
          <a:xfrm flipH="1">
            <a:off x="3667320" y="794520"/>
            <a:ext cx="221040" cy="0"/>
          </a:xfrm>
          <a:prstGeom prst="line">
            <a:avLst/>
          </a:prstGeom>
          <a:ln cap="rnd" w="3240">
            <a:solidFill>
              <a:srgbClr val="000000"/>
            </a:solidFill>
            <a:custDash>
              <a:ds d="4900000000" sp="3675000000"/>
            </a:custDash>
            <a:round/>
          </a:ln>
        </p:spPr>
      </p:sp>
      <p:sp>
        <p:nvSpPr>
          <p:cNvPr id="420" name="Line 27"/>
          <p:cNvSpPr/>
          <p:nvPr/>
        </p:nvSpPr>
        <p:spPr>
          <a:xfrm flipH="1">
            <a:off x="3667320" y="1912680"/>
            <a:ext cx="221040" cy="0"/>
          </a:xfrm>
          <a:prstGeom prst="line">
            <a:avLst/>
          </a:prstGeom>
          <a:ln cap="rnd" w="3240">
            <a:solidFill>
              <a:srgbClr val="000000"/>
            </a:solidFill>
            <a:custDash>
              <a:ds d="4900000000" sp="3675000000"/>
            </a:custDash>
            <a:round/>
            <a:tailEnd len="med" type="triangle" w="med"/>
          </a:ln>
        </p:spPr>
      </p:sp>
      <p:sp>
        <p:nvSpPr>
          <p:cNvPr id="421" name="Line 28"/>
          <p:cNvSpPr/>
          <p:nvPr/>
        </p:nvSpPr>
        <p:spPr>
          <a:xfrm>
            <a:off x="3888360" y="1342800"/>
            <a:ext cx="221040" cy="0"/>
          </a:xfrm>
          <a:prstGeom prst="line">
            <a:avLst/>
          </a:prstGeom>
          <a:ln cap="rnd" w="3240">
            <a:solidFill>
              <a:srgbClr val="000000"/>
            </a:solidFill>
            <a:custDash>
              <a:ds d="4900000000" sp="3675000000"/>
            </a:custDash>
            <a:round/>
            <a:tailEnd len="med" type="triangle" w="med"/>
          </a:ln>
        </p:spPr>
      </p:sp>
      <p:sp>
        <p:nvSpPr>
          <p:cNvPr id="422" name="CustomShape 29"/>
          <p:cNvSpPr/>
          <p:nvPr/>
        </p:nvSpPr>
        <p:spPr>
          <a:xfrm>
            <a:off x="253332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23" name="Picture 110" descr=""/>
          <p:cNvPicPr/>
          <p:nvPr/>
        </p:nvPicPr>
        <p:blipFill>
          <a:blip r:embed="rId1"/>
          <a:stretch>
            <a:fillRect/>
          </a:stretch>
        </p:blipFill>
        <p:spPr>
          <a:xfrm>
            <a:off x="2277000" y="1754280"/>
            <a:ext cx="323280" cy="323280"/>
          </a:xfrm>
          <a:prstGeom prst="rect">
            <a:avLst/>
          </a:prstGeom>
          <a:ln>
            <a:noFill/>
          </a:ln>
        </p:spPr>
      </p:pic>
      <p:sp>
        <p:nvSpPr>
          <p:cNvPr id="424"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20</a:t>
            </a:r>
            <a:endParaRPr/>
          </a:p>
        </p:txBody>
      </p:sp>
      <p:pic>
        <p:nvPicPr>
          <p:cNvPr id="425" name="Picture 45" descr=""/>
          <p:cNvPicPr/>
          <p:nvPr/>
        </p:nvPicPr>
        <p:blipFill>
          <a:blip r:embed="rId2"/>
          <a:stretch>
            <a:fillRect/>
          </a:stretch>
        </p:blipFill>
        <p:spPr>
          <a:xfrm>
            <a:off x="551160" y="0"/>
            <a:ext cx="493200" cy="2791080"/>
          </a:xfrm>
          <a:prstGeom prst="rect">
            <a:avLst/>
          </a:prstGeom>
          <a:ln>
            <a:noFill/>
          </a:ln>
        </p:spPr>
      </p:pic>
      <p:sp>
        <p:nvSpPr>
          <p:cNvPr id="426"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27" name="CustomShape 1"/>
          <p:cNvSpPr/>
          <p:nvPr/>
        </p:nvSpPr>
        <p:spPr>
          <a:xfrm flipH="1">
            <a:off x="447840" y="1972080"/>
            <a:ext cx="277560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PROJECT FEEDBACK</a:t>
            </a:r>
            <a:endParaRPr/>
          </a:p>
        </p:txBody>
      </p:sp>
      <p:sp>
        <p:nvSpPr>
          <p:cNvPr id="428" name="CustomShape 2"/>
          <p:cNvSpPr/>
          <p:nvPr/>
        </p:nvSpPr>
        <p:spPr>
          <a:xfrm>
            <a:off x="447840" y="8251920"/>
            <a:ext cx="6941880" cy="1079640"/>
          </a:xfrm>
          <a:prstGeom prst="rect">
            <a:avLst/>
          </a:prstGeom>
          <a:noFill/>
          <a:ln w="6480">
            <a:noFill/>
          </a:ln>
        </p:spPr>
        <p:txBody>
          <a:bodyPr lIns="90000" rIns="90000" tIns="91440" bIns="91440" anchor="ctr"/>
          <a:p>
            <a:pPr>
              <a:lnSpc>
                <a:spcPct val="100000"/>
              </a:lnSpc>
            </a:pPr>
            <a:r>
              <a:rPr lang="fr-FR" sz="1200">
                <a:solidFill>
                  <a:srgbClr val="000000"/>
                </a:solidFill>
                <a:latin typeface="Futura Condensed"/>
              </a:rPr>
              <a:t>PARTS OF THE PROJECT THAT MIGHT BE HELPFUL TO THINK ABOUT: </a:t>
            </a:r>
            <a:endParaRPr/>
          </a:p>
          <a:p>
            <a:pPr>
              <a:lnSpc>
                <a:spcPct val="100000"/>
              </a:lnSpc>
            </a:pPr>
            <a:endParaRPr/>
          </a:p>
          <a:p>
            <a:pPr>
              <a:lnSpc>
                <a:spcPct val="100000"/>
              </a:lnSpc>
              <a:buFont typeface="Lucida Grande"/>
              <a:buChar char="+"/>
            </a:pPr>
            <a:r>
              <a:rPr lang="fr-FR" sz="1100">
                <a:solidFill>
                  <a:srgbClr val="000000"/>
                </a:solidFill>
                <a:latin typeface="Futura Condensed"/>
              </a:rPr>
              <a:t>Clarity: Did you understand what the project is supposed to do? </a:t>
            </a:r>
            <a:endParaRPr/>
          </a:p>
          <a:p>
            <a:pPr>
              <a:lnSpc>
                <a:spcPct val="100000"/>
              </a:lnSpc>
              <a:buFont typeface="Lucida Grande"/>
              <a:buChar char="+"/>
            </a:pPr>
            <a:r>
              <a:rPr lang="fr-FR" sz="1100">
                <a:solidFill>
                  <a:srgbClr val="000000"/>
                </a:solidFill>
                <a:latin typeface="Futura Condensed"/>
              </a:rPr>
              <a:t>Features: What features does the project have? Does the project work as expected? </a:t>
            </a:r>
            <a:endParaRPr/>
          </a:p>
          <a:p>
            <a:pPr>
              <a:lnSpc>
                <a:spcPct val="100000"/>
              </a:lnSpc>
              <a:buFont typeface="Lucida Grande"/>
              <a:buChar char="+"/>
            </a:pPr>
            <a:r>
              <a:rPr lang="fr-FR" sz="1100">
                <a:solidFill>
                  <a:srgbClr val="000000"/>
                </a:solidFill>
                <a:latin typeface="Futura Condensed"/>
              </a:rPr>
              <a:t>Appeal: How engaging is the project? Is it interactive, original, sophisticated, funny, or interesting? How did you feel as you interacted with it?</a:t>
            </a:r>
            <a:endParaRPr/>
          </a:p>
        </p:txBody>
      </p:sp>
      <p:sp>
        <p:nvSpPr>
          <p:cNvPr id="429" name="CustomShape 3"/>
          <p:cNvSpPr/>
          <p:nvPr/>
        </p:nvSpPr>
        <p:spPr>
          <a:xfrm>
            <a:off x="551160" y="2010600"/>
            <a:ext cx="6507720" cy="715320"/>
          </a:xfrm>
          <a:prstGeom prst="rect">
            <a:avLst/>
          </a:prstGeom>
          <a:noFill/>
          <a:ln cap="rnd" w="6480">
            <a:solidFill>
              <a:srgbClr val="000000"/>
            </a:solidFill>
            <a:custDash>
              <a:ds d="4900000000" sp="3675000000"/>
            </a:custDash>
            <a:round/>
          </a:ln>
        </p:spPr>
        <p:txBody>
          <a:bodyPr lIns="90000" rIns="90000" tIns="91440" bIns="91440" anchor="ctr"/>
          <a:p>
            <a:pPr>
              <a:lnSpc>
                <a:spcPct val="150000"/>
              </a:lnSpc>
            </a:pPr>
            <a:r>
              <a:rPr lang="fr-FR" sz="1100">
                <a:solidFill>
                  <a:srgbClr val="000000"/>
                </a:solidFill>
                <a:latin typeface="Futura Condensed"/>
              </a:rPr>
              <a:t>FEEDBACK FOR:  ______________________________________________________________________</a:t>
            </a:r>
            <a:endParaRPr/>
          </a:p>
          <a:p>
            <a:pPr>
              <a:lnSpc>
                <a:spcPct val="150000"/>
              </a:lnSpc>
            </a:pPr>
            <a:endParaRPr/>
          </a:p>
          <a:p>
            <a:pPr>
              <a:lnSpc>
                <a:spcPct val="150000"/>
              </a:lnSpc>
            </a:pPr>
            <a:r>
              <a:rPr lang="fr-FR" sz="1100">
                <a:solidFill>
                  <a:srgbClr val="000000"/>
                </a:solidFill>
                <a:latin typeface="Futura Condensed"/>
              </a:rPr>
              <a:t>PROJECT TITLE:   ______________________________________________________________________</a:t>
            </a:r>
            <a:endParaRPr/>
          </a:p>
        </p:txBody>
      </p:sp>
      <p:sp>
        <p:nvSpPr>
          <p:cNvPr id="430" name="CustomShape 4"/>
          <p:cNvSpPr/>
          <p:nvPr/>
        </p:nvSpPr>
        <p:spPr>
          <a:xfrm>
            <a:off x="1680480" y="3206880"/>
            <a:ext cx="1850400" cy="4665600"/>
          </a:xfrm>
          <a:prstGeom prst="rect">
            <a:avLst/>
          </a:prstGeom>
          <a:solidFill>
            <a:srgbClr val="ffc2bc"/>
          </a:solidFill>
          <a:ln w="3240">
            <a:solidFill>
              <a:srgbClr val="000000"/>
            </a:solidFill>
            <a:round/>
          </a:ln>
        </p:spPr>
      </p:sp>
      <p:sp>
        <p:nvSpPr>
          <p:cNvPr id="431" name="CustomShape 5"/>
          <p:cNvSpPr/>
          <p:nvPr/>
        </p:nvSpPr>
        <p:spPr>
          <a:xfrm>
            <a:off x="3531600" y="3206880"/>
            <a:ext cx="1850400" cy="4665600"/>
          </a:xfrm>
          <a:prstGeom prst="rect">
            <a:avLst/>
          </a:prstGeom>
          <a:solidFill>
            <a:srgbClr val="ffffca"/>
          </a:solidFill>
          <a:ln w="3240">
            <a:solidFill>
              <a:srgbClr val="000000"/>
            </a:solidFill>
            <a:round/>
          </a:ln>
        </p:spPr>
      </p:sp>
      <p:sp>
        <p:nvSpPr>
          <p:cNvPr id="432" name="CustomShape 6"/>
          <p:cNvSpPr/>
          <p:nvPr/>
        </p:nvSpPr>
        <p:spPr>
          <a:xfrm>
            <a:off x="5382720" y="3206880"/>
            <a:ext cx="1850400" cy="4665600"/>
          </a:xfrm>
          <a:prstGeom prst="rect">
            <a:avLst/>
          </a:prstGeom>
          <a:solidFill>
            <a:srgbClr val="c3ffc8"/>
          </a:solidFill>
          <a:ln w="3240">
            <a:solidFill>
              <a:srgbClr val="000000"/>
            </a:solidFill>
            <a:round/>
          </a:ln>
        </p:spPr>
      </p:sp>
      <p:sp>
        <p:nvSpPr>
          <p:cNvPr id="433" name="CustomShape 7"/>
          <p:cNvSpPr/>
          <p:nvPr/>
        </p:nvSpPr>
        <p:spPr>
          <a:xfrm>
            <a:off x="549720" y="3206880"/>
            <a:ext cx="1130040" cy="4665600"/>
          </a:xfrm>
          <a:prstGeom prst="rect">
            <a:avLst/>
          </a:prstGeom>
          <a:noFill/>
          <a:ln w="3240">
            <a:solidFill>
              <a:srgbClr val="000000"/>
            </a:solidFill>
            <a:round/>
          </a:ln>
        </p:spPr>
      </p:sp>
      <p:sp>
        <p:nvSpPr>
          <p:cNvPr id="434" name="Line 8"/>
          <p:cNvSpPr/>
          <p:nvPr/>
        </p:nvSpPr>
        <p:spPr>
          <a:xfrm>
            <a:off x="550800" y="5036040"/>
            <a:ext cx="6682680" cy="0"/>
          </a:xfrm>
          <a:prstGeom prst="line">
            <a:avLst/>
          </a:prstGeom>
          <a:ln w="3240">
            <a:solidFill>
              <a:srgbClr val="000000"/>
            </a:solidFill>
            <a:round/>
          </a:ln>
        </p:spPr>
      </p:sp>
      <p:sp>
        <p:nvSpPr>
          <p:cNvPr id="435" name="Line 9"/>
          <p:cNvSpPr/>
          <p:nvPr/>
        </p:nvSpPr>
        <p:spPr>
          <a:xfrm>
            <a:off x="550800" y="6454440"/>
            <a:ext cx="6682680" cy="0"/>
          </a:xfrm>
          <a:prstGeom prst="line">
            <a:avLst/>
          </a:prstGeom>
          <a:ln w="3240">
            <a:solidFill>
              <a:srgbClr val="000000"/>
            </a:solidFill>
            <a:round/>
          </a:ln>
        </p:spPr>
      </p:sp>
      <p:sp>
        <p:nvSpPr>
          <p:cNvPr id="436" name="Line 10"/>
          <p:cNvSpPr/>
          <p:nvPr/>
        </p:nvSpPr>
        <p:spPr>
          <a:xfrm>
            <a:off x="539640" y="7873200"/>
            <a:ext cx="6693840" cy="0"/>
          </a:xfrm>
          <a:prstGeom prst="line">
            <a:avLst/>
          </a:prstGeom>
          <a:ln w="3240">
            <a:solidFill>
              <a:srgbClr val="000000"/>
            </a:solidFill>
            <a:round/>
          </a:ln>
        </p:spPr>
      </p:sp>
      <p:sp>
        <p:nvSpPr>
          <p:cNvPr id="437" name="Line 11"/>
          <p:cNvSpPr/>
          <p:nvPr/>
        </p:nvSpPr>
        <p:spPr>
          <a:xfrm>
            <a:off x="550800" y="3617280"/>
            <a:ext cx="6682680" cy="0"/>
          </a:xfrm>
          <a:prstGeom prst="line">
            <a:avLst/>
          </a:prstGeom>
          <a:ln w="3240">
            <a:solidFill>
              <a:srgbClr val="000000"/>
            </a:solidFill>
            <a:round/>
          </a:ln>
        </p:spPr>
      </p:sp>
      <p:sp>
        <p:nvSpPr>
          <p:cNvPr id="438" name="CustomShape 12"/>
          <p:cNvSpPr/>
          <p:nvPr/>
        </p:nvSpPr>
        <p:spPr>
          <a:xfrm flipH="1">
            <a:off x="549720" y="3269160"/>
            <a:ext cx="1128600" cy="424800"/>
          </a:xfrm>
          <a:prstGeom prst="rect">
            <a:avLst/>
          </a:prstGeom>
          <a:noFill/>
          <a:ln>
            <a:noFill/>
          </a:ln>
        </p:spPr>
        <p:txBody>
          <a:bodyPr lIns="90000" rIns="90000" tIns="45000" bIns="45000"/>
          <a:p>
            <a:pPr>
              <a:lnSpc>
                <a:spcPct val="100000"/>
              </a:lnSpc>
            </a:pPr>
            <a:r>
              <a:rPr lang="fr-FR" sz="1100">
                <a:solidFill>
                  <a:srgbClr val="000000"/>
                </a:solidFill>
                <a:latin typeface="Futura Condensed"/>
              </a:rPr>
              <a:t>FEEDBACK BY</a:t>
            </a:r>
            <a:endParaRPr/>
          </a:p>
        </p:txBody>
      </p:sp>
      <p:sp>
        <p:nvSpPr>
          <p:cNvPr id="439" name="CustomShape 13"/>
          <p:cNvSpPr/>
          <p:nvPr/>
        </p:nvSpPr>
        <p:spPr>
          <a:xfrm flipH="1">
            <a:off x="3499560" y="3216960"/>
            <a:ext cx="1881000" cy="69912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[YELLOW] What is something that is confusing or could be done differently?</a:t>
            </a:r>
            <a:endParaRPr/>
          </a:p>
        </p:txBody>
      </p:sp>
      <p:sp>
        <p:nvSpPr>
          <p:cNvPr id="440" name="CustomShape 14"/>
          <p:cNvSpPr/>
          <p:nvPr/>
        </p:nvSpPr>
        <p:spPr>
          <a:xfrm flipH="1">
            <a:off x="1644840" y="3222360"/>
            <a:ext cx="1925640" cy="54684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[RED] What is something that doesn’t work or could be improved?</a:t>
            </a:r>
            <a:endParaRPr/>
          </a:p>
        </p:txBody>
      </p:sp>
      <p:sp>
        <p:nvSpPr>
          <p:cNvPr id="441" name="CustomShape 15"/>
          <p:cNvSpPr/>
          <p:nvPr/>
        </p:nvSpPr>
        <p:spPr>
          <a:xfrm flipH="1">
            <a:off x="5360760" y="3216960"/>
            <a:ext cx="1870920" cy="85140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[GREEN] What is something that works well or you really like about the project?</a:t>
            </a:r>
            <a:endParaRPr/>
          </a:p>
          <a:p>
            <a:pPr algn="just">
              <a:lnSpc>
                <a:spcPct val="100000"/>
              </a:lnSpc>
            </a:pPr>
            <a:endParaRPr/>
          </a:p>
        </p:txBody>
      </p:sp>
      <p:sp>
        <p:nvSpPr>
          <p:cNvPr id="442" name="CustomShape 16"/>
          <p:cNvSpPr/>
          <p:nvPr/>
        </p:nvSpPr>
        <p:spPr>
          <a:xfrm>
            <a:off x="457920" y="654480"/>
            <a:ext cx="2549880" cy="1094400"/>
          </a:xfrm>
          <a:prstGeom prst="rect">
            <a:avLst/>
          </a:prstGeom>
          <a:noFill/>
          <a:ln>
            <a:noFill/>
          </a:ln>
        </p:spPr>
        <p:txBody>
          <a:bodyPr lIns="90000" rIns="90000" tIns="45000" bIns="45000"/>
          <a:p>
            <a:pPr>
              <a:lnSpc>
                <a:spcPct val="100000"/>
              </a:lnSpc>
            </a:pPr>
            <a:r>
              <a:rPr lang="fr-FR" sz="3300">
                <a:solidFill>
                  <a:srgbClr val="000000"/>
                </a:solidFill>
                <a:latin typeface="Futura Condensed"/>
              </a:rPr>
              <a:t>CRITIQUE GROUP</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flipH="1">
            <a:off x="174960" y="2285640"/>
            <a:ext cx="7612920" cy="478800"/>
          </a:xfrm>
          <a:prstGeom prst="rect">
            <a:avLst/>
          </a:prstGeom>
          <a:solidFill>
            <a:srgbClr val="808080"/>
          </a:solidFill>
          <a:ln w="9360">
            <a:noFill/>
          </a:ln>
        </p:spPr>
      </p:sp>
      <p:sp>
        <p:nvSpPr>
          <p:cNvPr id="104" name="CustomShape 2"/>
          <p:cNvSpPr/>
          <p:nvPr/>
        </p:nvSpPr>
        <p:spPr>
          <a:xfrm flipH="1">
            <a:off x="451440" y="212328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05" name="CustomShape 3"/>
          <p:cNvSpPr/>
          <p:nvPr/>
        </p:nvSpPr>
        <p:spPr>
          <a:xfrm>
            <a:off x="476640" y="3163680"/>
            <a:ext cx="3129480" cy="5843520"/>
          </a:xfrm>
          <a:prstGeom prst="rect">
            <a:avLst/>
          </a:prstGeom>
          <a:noFill/>
          <a:ln w="6480">
            <a:noFill/>
          </a:ln>
        </p:spPr>
        <p:txBody>
          <a:bodyPr lIns="90000" rIns="90000" tIns="45000" bIns="45000"/>
          <a:p>
            <a:pPr algn="just">
              <a:lnSpc>
                <a:spcPct val="100000"/>
              </a:lnSpc>
            </a:pPr>
            <a:r>
              <a:rPr lang="fr-FR" sz="1400">
                <a:solidFill>
                  <a:srgbClr val="000000"/>
                </a:solidFill>
                <a:latin typeface="Futura Condensed"/>
              </a:rPr>
              <a:t>When we shared a draft of this guide with teachers, a common initial reaction was, “Unit 0?!? Why 0?”</a:t>
            </a:r>
            <a:endParaRPr/>
          </a:p>
          <a:p>
            <a:pPr algn="just">
              <a:lnSpc>
                <a:spcPct val="100000"/>
              </a:lnSpc>
            </a:pPr>
            <a:endParaRPr/>
          </a:p>
          <a:p>
            <a:pPr algn="just">
              <a:lnSpc>
                <a:spcPct val="100000"/>
              </a:lnSpc>
            </a:pPr>
            <a:r>
              <a:rPr lang="fr-FR" sz="1400">
                <a:solidFill>
                  <a:srgbClr val="000000"/>
                </a:solidFill>
                <a:latin typeface="Futura Condensed"/>
              </a:rPr>
              <a:t>We hoped to communicate that this is a </a:t>
            </a:r>
            <a:r>
              <a:rPr i="1" lang="fr-FR" sz="1400">
                <a:solidFill>
                  <a:srgbClr val="000000"/>
                </a:solidFill>
                <a:latin typeface="Futura Condensed"/>
              </a:rPr>
              <a:t>preparatory</a:t>
            </a:r>
            <a:r>
              <a:rPr lang="fr-FR" sz="1400">
                <a:solidFill>
                  <a:srgbClr val="000000"/>
                </a:solidFill>
                <a:latin typeface="Futura Condensed"/>
              </a:rPr>
              <a:t> unit, supporting you in establishing a culture of creative computing through creating, personalizing, sharing, and reflecting. Our ambition to support this type of learning culture will be evident throughout the guide.</a:t>
            </a:r>
            <a:endParaRPr/>
          </a:p>
          <a:p>
            <a:pPr algn="just">
              <a:lnSpc>
                <a:spcPct val="100000"/>
              </a:lnSpc>
            </a:pPr>
            <a:endParaRPr/>
          </a:p>
          <a:p>
            <a:pPr algn="just">
              <a:lnSpc>
                <a:spcPct val="100000"/>
              </a:lnSpc>
            </a:pPr>
            <a:r>
              <a:rPr lang="fr-FR" sz="1400">
                <a:solidFill>
                  <a:srgbClr val="000000"/>
                </a:solidFill>
                <a:latin typeface="Futura Condensed"/>
              </a:rPr>
              <a:t>Creative computing culture has an intellectual dimension, engaging with a set of computational concepts and practices. It has a physical dimension, encouraging interactions with others through the placement of desks, chairs, and computers. Most importantly, it has an affective dimension, cultivating a sense of confidence and fearlessness. </a:t>
            </a:r>
            <a:endParaRPr/>
          </a:p>
        </p:txBody>
      </p:sp>
      <p:sp>
        <p:nvSpPr>
          <p:cNvPr id="106" name="CustomShape 4"/>
          <p:cNvSpPr/>
          <p:nvPr/>
        </p:nvSpPr>
        <p:spPr>
          <a:xfrm rot="631200">
            <a:off x="3766680" y="2978280"/>
            <a:ext cx="3725640" cy="3590280"/>
          </a:xfrm>
          <a:prstGeom prst="wedgeEllipseCallout">
            <a:avLst>
              <a:gd name="adj1" fmla="val -40370"/>
              <a:gd name="adj2" fmla="val 54941"/>
            </a:avLst>
          </a:prstGeom>
          <a:noFill/>
          <a:ln cap="rnd" w="9360">
            <a:solidFill>
              <a:srgbClr val="808080"/>
            </a:solidFill>
            <a:custDash>
              <a:ds d="4900000000" sp="3675000000"/>
            </a:custDash>
            <a:round/>
          </a:ln>
        </p:spPr>
        <p:txBody>
          <a:bodyPr lIns="90000" rIns="90000" tIns="45000" bIns="45000" anchor="ctr"/>
          <a:p>
            <a:pPr algn="just">
              <a:lnSpc>
                <a:spcPct val="100000"/>
              </a:lnSpc>
            </a:pPr>
            <a:endParaRPr/>
          </a:p>
          <a:p>
            <a:pPr algn="just">
              <a:lnSpc>
                <a:spcPct val="100000"/>
              </a:lnSpc>
            </a:pPr>
            <a:r>
              <a:rPr lang="fr-FR" sz="1200">
                <a:solidFill>
                  <a:srgbClr val="000000"/>
                </a:solidFill>
                <a:latin typeface="Futura Condensed"/>
              </a:rPr>
              <a:t>It really helps if you have kind of a culture or climate in your classroom. It starts on the first day – getting kids to appreciate that they’re going to make mistakes and that I’m going to be asking them to do stuff that is hard. I always just put that right out there. And they don’t, at first, just because they want to succeed. Even adults don’t like to fail, or make mistakes. But it is important, I feel, that when you do run into difficulties that it’s not time to give up or cry. It’s time to think about the strategies that you have to solve your problem, or to look for help. No reason to break down or give up – you keep at it.</a:t>
            </a:r>
            <a:endParaRPr/>
          </a:p>
          <a:p>
            <a:pPr algn="just">
              <a:lnSpc>
                <a:spcPct val="100000"/>
              </a:lnSpc>
            </a:pPr>
            <a:r>
              <a:rPr lang="fr-FR" sz="1200">
                <a:solidFill>
                  <a:srgbClr val="000000"/>
                </a:solidFill>
                <a:latin typeface="Futura Condensed"/>
              </a:rPr>
              <a:t>TS, Elementary School Teacher</a:t>
            </a:r>
            <a:endParaRPr/>
          </a:p>
        </p:txBody>
      </p:sp>
      <p:sp>
        <p:nvSpPr>
          <p:cNvPr id="107" name="CustomShape 5"/>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0</a:t>
            </a:r>
            <a:endParaRPr/>
          </a:p>
          <a:p>
            <a:pPr>
              <a:lnSpc>
                <a:spcPct val="100000"/>
              </a:lnSpc>
            </a:pPr>
            <a:r>
              <a:rPr lang="fr-FR" sz="5300">
                <a:solidFill>
                  <a:srgbClr val="000000"/>
                </a:solidFill>
                <a:latin typeface="Futura Condensed"/>
              </a:rPr>
              <a:t>OVERVIEW</a:t>
            </a:r>
            <a:endParaRPr/>
          </a:p>
        </p:txBody>
      </p:sp>
      <p:sp>
        <p:nvSpPr>
          <p:cNvPr id="108" name="CustomShape 6"/>
          <p:cNvSpPr/>
          <p:nvPr/>
        </p:nvSpPr>
        <p:spPr>
          <a:xfrm>
            <a:off x="4128120" y="8865000"/>
            <a:ext cx="3116520" cy="14284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Coordinate with your IT department to make sure your computers can access the Scratch website.</a:t>
            </a:r>
            <a:endParaRPr/>
          </a:p>
          <a:p>
            <a:pPr>
              <a:lnSpc>
                <a:spcPct val="100000"/>
              </a:lnSpc>
              <a:buFont typeface="Lucida Grande"/>
              <a:buChar char="+"/>
            </a:pPr>
            <a:r>
              <a:rPr lang="fr-FR" sz="1100">
                <a:solidFill>
                  <a:srgbClr val="000000"/>
                </a:solidFill>
                <a:latin typeface="Futura Condensed"/>
              </a:rPr>
              <a:t>Don’t have internet access? An offline version of Scratch is available for download: </a:t>
            </a:r>
            <a:endParaRPr/>
          </a:p>
          <a:p>
            <a:pPr>
              <a:lnSpc>
                <a:spcPct val="100000"/>
              </a:lnSpc>
              <a:buFont typeface="Lucida Grande"/>
              <a:buChar char="+"/>
            </a:pPr>
            <a:r>
              <a:rPr lang="fr-FR" sz="1100">
                <a:solidFill>
                  <a:srgbClr val="000000"/>
                </a:solidFill>
                <a:latin typeface="Futura Condensed"/>
              </a:rPr>
              <a:t>http://scratch.mit.edu/scratch2download</a:t>
            </a:r>
            <a:endParaRPr/>
          </a:p>
        </p:txBody>
      </p:sp>
      <p:sp>
        <p:nvSpPr>
          <p:cNvPr id="109" name="CustomShape 7"/>
          <p:cNvSpPr/>
          <p:nvPr/>
        </p:nvSpPr>
        <p:spPr>
          <a:xfrm>
            <a:off x="4128120" y="856044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0" name="Line 8"/>
          <p:cNvSpPr/>
          <p:nvPr/>
        </p:nvSpPr>
        <p:spPr>
          <a:xfrm>
            <a:off x="4204080" y="8862840"/>
            <a:ext cx="3110400" cy="0"/>
          </a:xfrm>
          <a:prstGeom prst="line">
            <a:avLst/>
          </a:prstGeom>
          <a:ln w="9360">
            <a:solidFill>
              <a:srgbClr val="000000"/>
            </a:solidFill>
            <a:round/>
          </a:ln>
        </p:spPr>
      </p:sp>
      <p:sp>
        <p:nvSpPr>
          <p:cNvPr id="111" name="CustomShape 9"/>
          <p:cNvSpPr/>
          <p:nvPr/>
        </p:nvSpPr>
        <p:spPr>
          <a:xfrm>
            <a:off x="4128120" y="7855200"/>
            <a:ext cx="3116520" cy="9262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profile editor</a:t>
            </a:r>
            <a:endParaRPr/>
          </a:p>
          <a:p>
            <a:pPr>
              <a:lnSpc>
                <a:spcPct val="100000"/>
              </a:lnSpc>
              <a:buFont typeface="Lucida Grande"/>
              <a:buChar char="+"/>
            </a:pPr>
            <a:r>
              <a:rPr lang="fr-FR" sz="1100">
                <a:solidFill>
                  <a:srgbClr val="000000"/>
                </a:solidFill>
                <a:latin typeface="Futura Condensed"/>
              </a:rPr>
              <a:t>project page</a:t>
            </a:r>
            <a:endParaRPr/>
          </a:p>
          <a:p>
            <a:pPr>
              <a:lnSpc>
                <a:spcPct val="100000"/>
              </a:lnSpc>
              <a:buFont typeface="Lucida Grande"/>
              <a:buChar char="+"/>
            </a:pPr>
            <a:r>
              <a:rPr lang="fr-FR" sz="1100">
                <a:solidFill>
                  <a:srgbClr val="000000"/>
                </a:solidFill>
                <a:latin typeface="Futura Condensed"/>
              </a:rPr>
              <a:t>studio</a:t>
            </a:r>
            <a:endParaRPr/>
          </a:p>
          <a:p>
            <a:pPr>
              <a:lnSpc>
                <a:spcPct val="100000"/>
              </a:lnSpc>
              <a:buFont typeface="Lucida Grande"/>
              <a:buChar char="+"/>
            </a:pPr>
            <a:r>
              <a:rPr lang="fr-FR" sz="1100">
                <a:solidFill>
                  <a:srgbClr val="000000"/>
                </a:solidFill>
                <a:latin typeface="Futura Condensed"/>
              </a:rPr>
              <a:t>critique croup</a:t>
            </a:r>
            <a:endParaRPr/>
          </a:p>
          <a:p>
            <a:pPr>
              <a:lnSpc>
                <a:spcPct val="100000"/>
              </a:lnSpc>
              <a:buFont typeface="Lucida Grande"/>
              <a:buChar char="+"/>
            </a:pPr>
            <a:r>
              <a:rPr lang="fr-FR" sz="1100">
                <a:solidFill>
                  <a:srgbClr val="000000"/>
                </a:solidFill>
                <a:latin typeface="Futura Condensed"/>
              </a:rPr>
              <a:t>red, yellow, green</a:t>
            </a:r>
            <a:endParaRPr/>
          </a:p>
        </p:txBody>
      </p:sp>
      <p:sp>
        <p:nvSpPr>
          <p:cNvPr id="112" name="CustomShape 10"/>
          <p:cNvSpPr/>
          <p:nvPr/>
        </p:nvSpPr>
        <p:spPr>
          <a:xfrm>
            <a:off x="4128120" y="755100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3" name="Line 11"/>
          <p:cNvSpPr/>
          <p:nvPr/>
        </p:nvSpPr>
        <p:spPr>
          <a:xfrm>
            <a:off x="4204080" y="7852320"/>
            <a:ext cx="3108600" cy="0"/>
          </a:xfrm>
          <a:prstGeom prst="line">
            <a:avLst/>
          </a:prstGeom>
          <a:ln w="9360">
            <a:solidFill>
              <a:srgbClr val="000000"/>
            </a:solidFill>
            <a:round/>
          </a:ln>
        </p:spPr>
      </p:sp>
      <p:sp>
        <p:nvSpPr>
          <p:cNvPr id="114" name="CustomShape 12"/>
          <p:cNvSpPr/>
          <p:nvPr/>
        </p:nvSpPr>
        <p:spPr>
          <a:xfrm>
            <a:off x="476640" y="755100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5" name="CustomShape 13"/>
          <p:cNvSpPr/>
          <p:nvPr/>
        </p:nvSpPr>
        <p:spPr>
          <a:xfrm>
            <a:off x="476640" y="7850880"/>
            <a:ext cx="3230640" cy="226548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concept of computational creation, in the context of Scratch </a:t>
            </a:r>
            <a:endParaRPr/>
          </a:p>
          <a:p>
            <a:pPr>
              <a:lnSpc>
                <a:spcPct val="100000"/>
              </a:lnSpc>
              <a:buFont typeface="Lucida Grande"/>
              <a:buChar char="+"/>
            </a:pPr>
            <a:r>
              <a:rPr lang="fr-FR" sz="1100">
                <a:solidFill>
                  <a:srgbClr val="000000"/>
                </a:solidFill>
                <a:latin typeface="Futura Condensed"/>
              </a:rPr>
              <a:t>be able to imagine possibilities for their own Scratch-based computational creation</a:t>
            </a:r>
            <a:endParaRPr/>
          </a:p>
          <a:p>
            <a:pPr>
              <a:lnSpc>
                <a:spcPct val="100000"/>
              </a:lnSpc>
              <a:buFont typeface="Lucida Grande"/>
              <a:buChar char="+"/>
            </a:pPr>
            <a:r>
              <a:rPr lang="fr-FR" sz="1100">
                <a:solidFill>
                  <a:srgbClr val="000000"/>
                </a:solidFill>
                <a:latin typeface="Futura Condensed"/>
              </a:rPr>
              <a:t>become familiar with resources that support their computational creation</a:t>
            </a:r>
            <a:endParaRPr/>
          </a:p>
          <a:p>
            <a:pPr>
              <a:lnSpc>
                <a:spcPct val="100000"/>
              </a:lnSpc>
              <a:buFont typeface="Lucida Grande"/>
              <a:buChar char="+"/>
            </a:pPr>
            <a:r>
              <a:rPr lang="fr-FR" sz="1100">
                <a:solidFill>
                  <a:srgbClr val="000000"/>
                </a:solidFill>
                <a:latin typeface="Futura Condensed"/>
              </a:rPr>
              <a:t>prepare for creating Scratch projects by establishing Scratch accounts, exploring Scratch studios, creating design journals, and organizing critique groups</a:t>
            </a:r>
            <a:endParaRPr/>
          </a:p>
        </p:txBody>
      </p:sp>
      <p:sp>
        <p:nvSpPr>
          <p:cNvPr id="116" name="Line 14"/>
          <p:cNvSpPr/>
          <p:nvPr/>
        </p:nvSpPr>
        <p:spPr>
          <a:xfrm>
            <a:off x="574920" y="7852320"/>
            <a:ext cx="3110400" cy="0"/>
          </a:xfrm>
          <a:prstGeom prst="line">
            <a:avLst/>
          </a:prstGeom>
          <a:ln w="9360">
            <a:solidFill>
              <a:srgbClr val="000000"/>
            </a:solidFill>
            <a:round/>
          </a:ln>
        </p:spPr>
      </p:sp>
      <p:sp>
        <p:nvSpPr>
          <p:cNvPr id="117" name="CustomShape 15"/>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18" name="CustomShape 1"/>
          <p:cNvSpPr/>
          <p:nvPr/>
        </p:nvSpPr>
        <p:spPr>
          <a:xfrm>
            <a:off x="4060800" y="1621800"/>
            <a:ext cx="3273120" cy="43178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Ready to get started? This unit is designed for those who are completely new to Scratch. From exploring inspiring projects, to creating a Scratch account, to having an initial experience playing with the Scratch project editor, each activity is designed to guide you and your students through the process of getting started with Scratch.</a:t>
            </a:r>
            <a:endParaRPr/>
          </a:p>
          <a:p>
            <a:pPr algn="just">
              <a:lnSpc>
                <a:spcPct val="100000"/>
              </a:lnSpc>
            </a:pPr>
            <a:endParaRPr/>
          </a:p>
          <a:p>
            <a:pPr algn="just">
              <a:lnSpc>
                <a:spcPct val="100000"/>
              </a:lnSpc>
            </a:pPr>
            <a:r>
              <a:rPr lang="fr-FR" sz="1200">
                <a:solidFill>
                  <a:srgbClr val="000000"/>
                </a:solidFill>
                <a:latin typeface="Futura Condensed"/>
              </a:rPr>
              <a:t>In each unit, we offer a selection of activities – but we encourage you to tinker with the choice and order of the activities. Different contexts and audiences will invite different experiences. Choose your own adventure by mixing and matching the activities in ways that are most compelling for you and the learners you support.</a:t>
            </a:r>
            <a:endParaRPr/>
          </a:p>
          <a:p>
            <a:pPr algn="just">
              <a:lnSpc>
                <a:spcPct val="100000"/>
              </a:lnSpc>
            </a:pPr>
            <a:endParaRPr/>
          </a:p>
          <a:p>
            <a:pPr algn="just">
              <a:lnSpc>
                <a:spcPct val="100000"/>
              </a:lnSpc>
            </a:pPr>
            <a:r>
              <a:rPr lang="fr-FR" sz="1200">
                <a:solidFill>
                  <a:srgbClr val="000000"/>
                </a:solidFill>
                <a:latin typeface="Futura Condensed"/>
              </a:rPr>
              <a:t>Not sure where to start? For more support, check out the suggested path through the activities provided below.</a:t>
            </a:r>
            <a:endParaRPr/>
          </a:p>
        </p:txBody>
      </p:sp>
      <p:sp>
        <p:nvSpPr>
          <p:cNvPr id="119" name="Line 2"/>
          <p:cNvSpPr/>
          <p:nvPr/>
        </p:nvSpPr>
        <p:spPr>
          <a:xfrm flipV="1">
            <a:off x="3355920" y="6433560"/>
            <a:ext cx="0" cy="282600"/>
          </a:xfrm>
          <a:prstGeom prst="line">
            <a:avLst/>
          </a:prstGeom>
          <a:ln w="12600">
            <a:solidFill>
              <a:srgbClr val="000000"/>
            </a:solidFill>
            <a:round/>
            <a:headEnd len="med" type="triangle" w="med"/>
          </a:ln>
        </p:spPr>
      </p:sp>
      <p:sp>
        <p:nvSpPr>
          <p:cNvPr id="120" name="Line 3"/>
          <p:cNvSpPr/>
          <p:nvPr/>
        </p:nvSpPr>
        <p:spPr>
          <a:xfrm flipV="1">
            <a:off x="4534560" y="6433560"/>
            <a:ext cx="0" cy="282600"/>
          </a:xfrm>
          <a:prstGeom prst="line">
            <a:avLst/>
          </a:prstGeom>
          <a:ln w="12600">
            <a:solidFill>
              <a:srgbClr val="000000"/>
            </a:solidFill>
            <a:round/>
            <a:headEnd len="med" type="triangle" w="med"/>
          </a:ln>
        </p:spPr>
      </p:sp>
      <p:sp>
        <p:nvSpPr>
          <p:cNvPr id="121" name="Line 4"/>
          <p:cNvSpPr/>
          <p:nvPr/>
        </p:nvSpPr>
        <p:spPr>
          <a:xfrm flipV="1">
            <a:off x="995760" y="6433560"/>
            <a:ext cx="0" cy="284760"/>
          </a:xfrm>
          <a:prstGeom prst="line">
            <a:avLst/>
          </a:prstGeom>
          <a:ln w="12600">
            <a:solidFill>
              <a:srgbClr val="000000"/>
            </a:solidFill>
            <a:round/>
            <a:headEnd len="med" type="triangle" w="med"/>
          </a:ln>
        </p:spPr>
      </p:sp>
      <p:sp>
        <p:nvSpPr>
          <p:cNvPr id="122" name="Line 5"/>
          <p:cNvSpPr/>
          <p:nvPr/>
        </p:nvSpPr>
        <p:spPr>
          <a:xfrm flipH="1" flipV="1">
            <a:off x="6883200" y="6433560"/>
            <a:ext cx="3960" cy="281160"/>
          </a:xfrm>
          <a:prstGeom prst="line">
            <a:avLst/>
          </a:prstGeom>
          <a:ln w="12600">
            <a:solidFill>
              <a:srgbClr val="000000"/>
            </a:solidFill>
            <a:round/>
            <a:headEnd len="med" type="triangle" w="med"/>
          </a:ln>
        </p:spPr>
      </p:sp>
      <p:sp>
        <p:nvSpPr>
          <p:cNvPr id="123" name="Line 6"/>
          <p:cNvSpPr/>
          <p:nvPr/>
        </p:nvSpPr>
        <p:spPr>
          <a:xfrm>
            <a:off x="4530600" y="6441120"/>
            <a:ext cx="2356560" cy="0"/>
          </a:xfrm>
          <a:prstGeom prst="line">
            <a:avLst/>
          </a:prstGeom>
          <a:ln w="12600">
            <a:solidFill>
              <a:srgbClr val="000000"/>
            </a:solidFill>
            <a:round/>
          </a:ln>
        </p:spPr>
      </p:sp>
      <p:sp>
        <p:nvSpPr>
          <p:cNvPr id="124" name="Line 7"/>
          <p:cNvSpPr/>
          <p:nvPr/>
        </p:nvSpPr>
        <p:spPr>
          <a:xfrm>
            <a:off x="995760" y="6440040"/>
            <a:ext cx="2360160" cy="0"/>
          </a:xfrm>
          <a:prstGeom prst="line">
            <a:avLst/>
          </a:prstGeom>
          <a:ln w="12600">
            <a:solidFill>
              <a:srgbClr val="000000"/>
            </a:solidFill>
            <a:round/>
          </a:ln>
        </p:spPr>
      </p:sp>
      <p:sp>
        <p:nvSpPr>
          <p:cNvPr id="125" name="CustomShape 8"/>
          <p:cNvSpPr/>
          <p:nvPr/>
        </p:nvSpPr>
        <p:spPr>
          <a:xfrm>
            <a:off x="1734120" y="6309360"/>
            <a:ext cx="883440" cy="24984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26" name="CustomShape 9"/>
          <p:cNvSpPr/>
          <p:nvPr/>
        </p:nvSpPr>
        <p:spPr>
          <a:xfrm>
            <a:off x="5257800" y="6314400"/>
            <a:ext cx="883440" cy="24984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27" name="CustomShape 10"/>
          <p:cNvSpPr/>
          <p:nvPr/>
        </p:nvSpPr>
        <p:spPr>
          <a:xfrm>
            <a:off x="535320" y="7905600"/>
            <a:ext cx="927000" cy="145980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Watch the Scratch overview video and imagine what’s possible with Scratch.</a:t>
            </a:r>
            <a:endParaRPr/>
          </a:p>
        </p:txBody>
      </p:sp>
      <p:sp>
        <p:nvSpPr>
          <p:cNvPr id="128" name="CustomShape 11"/>
          <p:cNvSpPr/>
          <p:nvPr/>
        </p:nvSpPr>
        <p:spPr>
          <a:xfrm rot="8076000">
            <a:off x="560880" y="6774120"/>
            <a:ext cx="876960" cy="876960"/>
          </a:xfrm>
          <a:prstGeom prst="teardrop">
            <a:avLst>
              <a:gd name="adj" fmla="val 100000"/>
            </a:avLst>
          </a:prstGeom>
          <a:solidFill>
            <a:srgbClr val="808080"/>
          </a:solidFill>
          <a:ln w="9360">
            <a:noFill/>
          </a:ln>
        </p:spPr>
      </p:sp>
      <p:sp>
        <p:nvSpPr>
          <p:cNvPr id="129" name="CustomShape 12"/>
          <p:cNvSpPr/>
          <p:nvPr/>
        </p:nvSpPr>
        <p:spPr>
          <a:xfrm>
            <a:off x="535320" y="701244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INTRODUCING SCRATCH</a:t>
            </a:r>
            <a:endParaRPr/>
          </a:p>
        </p:txBody>
      </p:sp>
      <p:sp>
        <p:nvSpPr>
          <p:cNvPr id="130" name="CustomShape 13"/>
          <p:cNvSpPr/>
          <p:nvPr/>
        </p:nvSpPr>
        <p:spPr>
          <a:xfrm>
            <a:off x="171216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Set up a Scratch account to save and share your projects.</a:t>
            </a:r>
            <a:endParaRPr/>
          </a:p>
        </p:txBody>
      </p:sp>
      <p:sp>
        <p:nvSpPr>
          <p:cNvPr id="131" name="CustomShape 14"/>
          <p:cNvSpPr/>
          <p:nvPr/>
        </p:nvSpPr>
        <p:spPr>
          <a:xfrm rot="8076000">
            <a:off x="1737720" y="6774120"/>
            <a:ext cx="876960" cy="876960"/>
          </a:xfrm>
          <a:prstGeom prst="teardrop">
            <a:avLst>
              <a:gd name="adj" fmla="val 100000"/>
            </a:avLst>
          </a:prstGeom>
          <a:solidFill>
            <a:srgbClr val="808080"/>
          </a:solidFill>
          <a:ln w="9360">
            <a:noFill/>
          </a:ln>
        </p:spPr>
      </p:sp>
      <p:sp>
        <p:nvSpPr>
          <p:cNvPr id="132" name="CustomShape 15"/>
          <p:cNvSpPr/>
          <p:nvPr/>
        </p:nvSpPr>
        <p:spPr>
          <a:xfrm>
            <a:off x="1712160" y="701244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ACCOUNT</a:t>
            </a:r>
            <a:endParaRPr/>
          </a:p>
        </p:txBody>
      </p:sp>
      <p:sp>
        <p:nvSpPr>
          <p:cNvPr id="133" name="CustomShape 16"/>
          <p:cNvSpPr/>
          <p:nvPr/>
        </p:nvSpPr>
        <p:spPr>
          <a:xfrm>
            <a:off x="2885040" y="7905600"/>
            <a:ext cx="927000" cy="17643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a design journal to write down notes and reflections on the process of designing Scratch projects.</a:t>
            </a:r>
            <a:endParaRPr/>
          </a:p>
        </p:txBody>
      </p:sp>
      <p:sp>
        <p:nvSpPr>
          <p:cNvPr id="134" name="CustomShape 17"/>
          <p:cNvSpPr/>
          <p:nvPr/>
        </p:nvSpPr>
        <p:spPr>
          <a:xfrm rot="8076000">
            <a:off x="2910600" y="6774120"/>
            <a:ext cx="876960" cy="876960"/>
          </a:xfrm>
          <a:prstGeom prst="teardrop">
            <a:avLst>
              <a:gd name="adj" fmla="val 100000"/>
            </a:avLst>
          </a:prstGeom>
          <a:solidFill>
            <a:srgbClr val="808080"/>
          </a:solidFill>
          <a:ln w="9360">
            <a:noFill/>
          </a:ln>
        </p:spPr>
      </p:sp>
      <p:sp>
        <p:nvSpPr>
          <p:cNvPr id="135" name="CustomShape 18"/>
          <p:cNvSpPr/>
          <p:nvPr/>
        </p:nvSpPr>
        <p:spPr>
          <a:xfrm>
            <a:off x="2885040" y="698832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DESIGN JOURNAL</a:t>
            </a:r>
            <a:endParaRPr/>
          </a:p>
        </p:txBody>
      </p:sp>
      <p:sp>
        <p:nvSpPr>
          <p:cNvPr id="136" name="CustomShape 19"/>
          <p:cNvSpPr/>
          <p:nvPr/>
        </p:nvSpPr>
        <p:spPr>
          <a:xfrm>
            <a:off x="523620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Learn how to create a studio and add a project to the studio.</a:t>
            </a:r>
            <a:endParaRPr/>
          </a:p>
        </p:txBody>
      </p:sp>
      <p:sp>
        <p:nvSpPr>
          <p:cNvPr id="137" name="CustomShape 20"/>
          <p:cNvSpPr/>
          <p:nvPr/>
        </p:nvSpPr>
        <p:spPr>
          <a:xfrm rot="8076000">
            <a:off x="5262120" y="6774120"/>
            <a:ext cx="876960" cy="876960"/>
          </a:xfrm>
          <a:prstGeom prst="teardrop">
            <a:avLst>
              <a:gd name="adj" fmla="val 100000"/>
            </a:avLst>
          </a:prstGeom>
          <a:solidFill>
            <a:srgbClr val="808080"/>
          </a:solidFill>
          <a:ln w="9360">
            <a:noFill/>
          </a:ln>
        </p:spPr>
      </p:sp>
      <p:sp>
        <p:nvSpPr>
          <p:cNvPr id="138" name="CustomShape 21"/>
          <p:cNvSpPr/>
          <p:nvPr/>
        </p:nvSpPr>
        <p:spPr>
          <a:xfrm>
            <a:off x="5236200" y="698832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STUDIO</a:t>
            </a:r>
            <a:endParaRPr/>
          </a:p>
        </p:txBody>
      </p:sp>
      <p:sp>
        <p:nvSpPr>
          <p:cNvPr id="139" name="CustomShape 22"/>
          <p:cNvSpPr/>
          <p:nvPr/>
        </p:nvSpPr>
        <p:spPr>
          <a:xfrm rot="8076000">
            <a:off x="4086360" y="6774120"/>
            <a:ext cx="876960" cy="876960"/>
          </a:xfrm>
          <a:prstGeom prst="teardrop">
            <a:avLst>
              <a:gd name="adj" fmla="val 100000"/>
            </a:avLst>
          </a:prstGeom>
          <a:solidFill>
            <a:srgbClr val="808080"/>
          </a:solidFill>
          <a:ln w="9360">
            <a:noFill/>
          </a:ln>
        </p:spPr>
      </p:sp>
      <p:sp>
        <p:nvSpPr>
          <p:cNvPr id="140" name="CustomShape 23"/>
          <p:cNvSpPr/>
          <p:nvPr/>
        </p:nvSpPr>
        <p:spPr>
          <a:xfrm>
            <a:off x="4060800" y="698832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SURPRISE</a:t>
            </a:r>
            <a:endParaRPr/>
          </a:p>
        </p:txBody>
      </p:sp>
      <p:sp>
        <p:nvSpPr>
          <p:cNvPr id="141" name="CustomShape 24"/>
          <p:cNvSpPr/>
          <p:nvPr/>
        </p:nvSpPr>
        <p:spPr>
          <a:xfrm>
            <a:off x="406080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Can you make the Scratch cat do something surprising?</a:t>
            </a:r>
            <a:endParaRPr/>
          </a:p>
        </p:txBody>
      </p:sp>
      <p:sp>
        <p:nvSpPr>
          <p:cNvPr id="142" name="CustomShape 25"/>
          <p:cNvSpPr/>
          <p:nvPr/>
        </p:nvSpPr>
        <p:spPr>
          <a:xfrm>
            <a:off x="6413760" y="7902720"/>
            <a:ext cx="927000" cy="16120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Gather in small peer groups to give and receive feedback on ideas and projects drafts.</a:t>
            </a:r>
            <a:endParaRPr/>
          </a:p>
        </p:txBody>
      </p:sp>
      <p:sp>
        <p:nvSpPr>
          <p:cNvPr id="143" name="CustomShape 26"/>
          <p:cNvSpPr/>
          <p:nvPr/>
        </p:nvSpPr>
        <p:spPr>
          <a:xfrm rot="8076000">
            <a:off x="6439680" y="6771240"/>
            <a:ext cx="876960" cy="876960"/>
          </a:xfrm>
          <a:prstGeom prst="teardrop">
            <a:avLst>
              <a:gd name="adj" fmla="val 100000"/>
            </a:avLst>
          </a:prstGeom>
          <a:solidFill>
            <a:srgbClr val="808080"/>
          </a:solidFill>
          <a:ln w="9360">
            <a:noFill/>
          </a:ln>
        </p:spPr>
      </p:sp>
      <p:sp>
        <p:nvSpPr>
          <p:cNvPr id="144" name="CustomShape 27"/>
          <p:cNvSpPr/>
          <p:nvPr/>
        </p:nvSpPr>
        <p:spPr>
          <a:xfrm>
            <a:off x="6413760" y="698544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CRITIQUE GROUP</a:t>
            </a:r>
            <a:endParaRPr/>
          </a:p>
        </p:txBody>
      </p:sp>
      <p:pic>
        <p:nvPicPr>
          <p:cNvPr id="145" name="Picture 58" descr=""/>
          <p:cNvPicPr/>
          <p:nvPr/>
        </p:nvPicPr>
        <p:blipFill>
          <a:blip r:embed="rId1"/>
          <a:srcRect l="0" t="-1766705" r="0" b="1256181"/>
          <a:stretch>
            <a:fillRect/>
          </a:stretch>
        </p:blipFill>
        <p:spPr>
          <a:xfrm>
            <a:off x="473760" y="1704600"/>
            <a:ext cx="3307680" cy="2297880"/>
          </a:xfrm>
          <a:prstGeom prst="rect">
            <a:avLst/>
          </a:prstGeom>
          <a:ln>
            <a:noFill/>
          </a:ln>
        </p:spPr>
      </p:pic>
      <p:sp>
        <p:nvSpPr>
          <p:cNvPr id="146" name="CustomShape 28"/>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9</a:t>
            </a:r>
            <a:endParaRPr/>
          </a:p>
        </p:txBody>
      </p:sp>
      <p:sp>
        <p:nvSpPr>
          <p:cNvPr id="147" name="CustomShape 29"/>
          <p:cNvSpPr/>
          <p:nvPr/>
        </p:nvSpPr>
        <p:spPr>
          <a:xfrm>
            <a:off x="0" y="5259240"/>
            <a:ext cx="7581600" cy="478800"/>
          </a:xfrm>
          <a:prstGeom prst="rect">
            <a:avLst/>
          </a:prstGeom>
          <a:solidFill>
            <a:srgbClr val="808080"/>
          </a:solidFill>
          <a:ln w="9360">
            <a:noFill/>
          </a:ln>
        </p:spPr>
      </p:sp>
      <p:sp>
        <p:nvSpPr>
          <p:cNvPr id="148" name="CustomShape 30"/>
          <p:cNvSpPr/>
          <p:nvPr/>
        </p:nvSpPr>
        <p:spPr>
          <a:xfrm>
            <a:off x="5223600" y="5097600"/>
            <a:ext cx="21103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
        <p:nvSpPr>
          <p:cNvPr id="149" name="CustomShape 31"/>
          <p:cNvSpPr/>
          <p:nvPr/>
        </p:nvSpPr>
        <p:spPr>
          <a:xfrm>
            <a:off x="0" y="660240"/>
            <a:ext cx="7581600" cy="478800"/>
          </a:xfrm>
          <a:prstGeom prst="rect">
            <a:avLst/>
          </a:prstGeom>
          <a:solidFill>
            <a:srgbClr val="808080"/>
          </a:solidFill>
          <a:ln w="9360">
            <a:noFill/>
          </a:ln>
        </p:spPr>
      </p:sp>
      <p:sp>
        <p:nvSpPr>
          <p:cNvPr id="150" name="CustomShape 32"/>
          <p:cNvSpPr/>
          <p:nvPr/>
        </p:nvSpPr>
        <p:spPr>
          <a:xfrm>
            <a:off x="3406680" y="498600"/>
            <a:ext cx="392688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1" name="CustomShape 1"/>
          <p:cNvSpPr/>
          <p:nvPr/>
        </p:nvSpPr>
        <p:spPr>
          <a:xfrm>
            <a:off x="551160" y="3328560"/>
            <a:ext cx="3230640" cy="3192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Ask students about their experiences with computers using the reflection prompts to the right.</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Introduce students to creative computing with Scratch and the range of projects they will be able to create by showing the Scratch overview</a:t>
            </a:r>
            <a:r>
              <a:rPr i="1" lang="fr-FR" sz="1200">
                <a:solidFill>
                  <a:srgbClr val="000000"/>
                </a:solidFill>
                <a:latin typeface="Futura Condensed"/>
              </a:rPr>
              <a:t> </a:t>
            </a:r>
            <a:r>
              <a:rPr lang="fr-FR" sz="1200">
                <a:solidFill>
                  <a:srgbClr val="000000"/>
                </a:solidFill>
                <a:latin typeface="Futura Condensed"/>
              </a:rPr>
              <a:t>video</a:t>
            </a:r>
            <a:r>
              <a:rPr i="1" lang="fr-FR" sz="1200">
                <a:solidFill>
                  <a:srgbClr val="000000"/>
                </a:solidFill>
                <a:latin typeface="Futura Condensed"/>
              </a:rPr>
              <a:t> </a:t>
            </a:r>
            <a:r>
              <a:rPr lang="fr-FR" sz="1200">
                <a:solidFill>
                  <a:srgbClr val="000000"/>
                </a:solidFill>
                <a:latin typeface="Futura Condensed"/>
              </a:rPr>
              <a:t>and some sample projects that your students will find engaging and inspiring. Explain that over the next several sessions they will be creating their own interactive computational media with Scratch.</a:t>
            </a:r>
            <a:endParaRPr/>
          </a:p>
          <a:p>
            <a:pPr>
              <a:lnSpc>
                <a:spcPct val="100000"/>
              </a:lnSpc>
            </a:pPr>
            <a:endParaRPr/>
          </a:p>
          <a:p>
            <a:pPr>
              <a:lnSpc>
                <a:spcPct val="100000"/>
              </a:lnSpc>
              <a:buFont typeface="Wingdings" charset="2"/>
              <a:buChar char=""/>
            </a:pPr>
            <a:r>
              <a:rPr lang="fr-FR" sz="1200">
                <a:solidFill>
                  <a:srgbClr val="000000"/>
                </a:solidFill>
                <a:latin typeface="Futura Condensed"/>
              </a:rPr>
              <a:t>What will you create? Ask students to imagine what types of projects they want to create with Scratch.</a:t>
            </a:r>
            <a:endParaRPr/>
          </a:p>
        </p:txBody>
      </p:sp>
      <p:sp>
        <p:nvSpPr>
          <p:cNvPr id="152"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53" name="Line 3"/>
          <p:cNvSpPr/>
          <p:nvPr/>
        </p:nvSpPr>
        <p:spPr>
          <a:xfrm flipV="1">
            <a:off x="550800" y="3163320"/>
            <a:ext cx="3231360" cy="8640"/>
          </a:xfrm>
          <a:prstGeom prst="line">
            <a:avLst/>
          </a:prstGeom>
          <a:ln w="9360">
            <a:solidFill>
              <a:srgbClr val="000000"/>
            </a:solidFill>
            <a:round/>
          </a:ln>
        </p:spPr>
      </p:sp>
      <p:sp>
        <p:nvSpPr>
          <p:cNvPr id="154" name="CustomShape 4"/>
          <p:cNvSpPr/>
          <p:nvPr/>
        </p:nvSpPr>
        <p:spPr>
          <a:xfrm>
            <a:off x="4105080" y="332856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for showing Scratch overview video (optional)</a:t>
            </a:r>
            <a:endParaRPr/>
          </a:p>
          <a:p>
            <a:pPr>
              <a:lnSpc>
                <a:spcPct val="100000"/>
              </a:lnSpc>
              <a:buFont typeface="Wingdings" charset="2"/>
              <a:buChar char=""/>
            </a:pPr>
            <a:r>
              <a:rPr lang="fr-FR" sz="1200">
                <a:solidFill>
                  <a:srgbClr val="000000"/>
                </a:solidFill>
                <a:latin typeface="Futura Condensed"/>
              </a:rPr>
              <a:t>Scratch overview</a:t>
            </a:r>
            <a:r>
              <a:rPr i="1" lang="fr-FR" sz="1200">
                <a:solidFill>
                  <a:srgbClr val="000000"/>
                </a:solidFill>
                <a:latin typeface="Futura Condensed"/>
              </a:rPr>
              <a:t> </a:t>
            </a:r>
            <a:r>
              <a:rPr lang="fr-FR" sz="1200">
                <a:solidFill>
                  <a:srgbClr val="000000"/>
                </a:solidFill>
                <a:latin typeface="Futura Condensed"/>
              </a:rPr>
              <a:t>video</a:t>
            </a:r>
            <a:endParaRPr/>
          </a:p>
          <a:p>
            <a:pPr>
              <a:lnSpc>
                <a:spcPct val="100000"/>
              </a:lnSpc>
              <a:buFont typeface="Wingdings" charset="2"/>
              <a:buChar char=""/>
            </a:pPr>
            <a:r>
              <a:rPr lang="fr-FR" sz="1200">
                <a:solidFill>
                  <a:srgbClr val="000000"/>
                </a:solidFill>
                <a:latin typeface="Futura Condensed"/>
              </a:rPr>
              <a:t>http://vimeo.com/65583694</a:t>
            </a:r>
            <a:endParaRPr/>
          </a:p>
          <a:p>
            <a:pPr>
              <a:lnSpc>
                <a:spcPct val="100000"/>
              </a:lnSpc>
              <a:buFont typeface="Wingdings" charset="2"/>
              <a:buChar char=""/>
            </a:pPr>
            <a:r>
              <a:rPr lang="fr-FR" sz="1200">
                <a:solidFill>
                  <a:srgbClr val="000000"/>
                </a:solidFill>
                <a:latin typeface="Futura Condensed"/>
              </a:rPr>
              <a:t>http://youtu.be/-SjuiawRMU4</a:t>
            </a:r>
            <a:endParaRPr/>
          </a:p>
          <a:p>
            <a:pPr>
              <a:lnSpc>
                <a:spcPct val="100000"/>
              </a:lnSpc>
              <a:buFont typeface="Wingdings" charset="2"/>
              <a:buChar char=""/>
            </a:pPr>
            <a:r>
              <a:rPr lang="fr-FR" sz="1200">
                <a:solidFill>
                  <a:srgbClr val="000000"/>
                </a:solidFill>
                <a:latin typeface="Futura Condensed"/>
              </a:rPr>
              <a:t>sample projects studio</a:t>
            </a:r>
            <a:endParaRPr/>
          </a:p>
          <a:p>
            <a:pPr>
              <a:lnSpc>
                <a:spcPct val="100000"/>
              </a:lnSpc>
              <a:buFont typeface="Wingdings" charset="2"/>
              <a:buChar char=""/>
            </a:pPr>
            <a:r>
              <a:rPr lang="fr-FR" sz="1200">
                <a:solidFill>
                  <a:srgbClr val="000000"/>
                </a:solidFill>
                <a:latin typeface="Futura Condensed"/>
              </a:rPr>
              <a:t>http://scratch.mit.edu/studios/137903</a:t>
            </a:r>
            <a:endParaRPr/>
          </a:p>
        </p:txBody>
      </p:sp>
      <p:sp>
        <p:nvSpPr>
          <p:cNvPr id="155" name="CustomShape 5"/>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56" name="Line 6"/>
          <p:cNvSpPr/>
          <p:nvPr/>
        </p:nvSpPr>
        <p:spPr>
          <a:xfrm flipV="1">
            <a:off x="4104720" y="3163320"/>
            <a:ext cx="3117240" cy="8640"/>
          </a:xfrm>
          <a:prstGeom prst="line">
            <a:avLst/>
          </a:prstGeom>
          <a:ln w="9360">
            <a:solidFill>
              <a:srgbClr val="000000"/>
            </a:solidFill>
            <a:round/>
          </a:ln>
        </p:spPr>
      </p:sp>
      <p:sp>
        <p:nvSpPr>
          <p:cNvPr id="157" name="CustomShape 7"/>
          <p:cNvSpPr/>
          <p:nvPr/>
        </p:nvSpPr>
        <p:spPr>
          <a:xfrm>
            <a:off x="4105080" y="513612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the different ways you interact with computers?</a:t>
            </a:r>
            <a:endParaRPr/>
          </a:p>
          <a:p>
            <a:pPr>
              <a:lnSpc>
                <a:spcPct val="100000"/>
              </a:lnSpc>
              <a:buFont typeface="Lucida Grande"/>
              <a:buChar char="+"/>
            </a:pPr>
            <a:r>
              <a:rPr lang="fr-FR" sz="1200">
                <a:solidFill>
                  <a:srgbClr val="000000"/>
                </a:solidFill>
                <a:latin typeface="Futura Condensed"/>
              </a:rPr>
              <a:t>How many of those ways involve being creative with computers?</a:t>
            </a:r>
            <a:endParaRPr/>
          </a:p>
        </p:txBody>
      </p:sp>
      <p:sp>
        <p:nvSpPr>
          <p:cNvPr id="158" name="CustomShape 8"/>
          <p:cNvSpPr/>
          <p:nvPr/>
        </p:nvSpPr>
        <p:spPr>
          <a:xfrm>
            <a:off x="4007880" y="46400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59" name="Line 9"/>
          <p:cNvSpPr/>
          <p:nvPr/>
        </p:nvSpPr>
        <p:spPr>
          <a:xfrm flipV="1">
            <a:off x="4104720" y="4970880"/>
            <a:ext cx="3117240" cy="8640"/>
          </a:xfrm>
          <a:prstGeom prst="line">
            <a:avLst/>
          </a:prstGeom>
          <a:ln w="9360">
            <a:solidFill>
              <a:srgbClr val="000000"/>
            </a:solidFill>
            <a:round/>
          </a:ln>
        </p:spPr>
      </p:sp>
      <p:sp>
        <p:nvSpPr>
          <p:cNvPr id="160" name="CustomShape 10"/>
          <p:cNvSpPr/>
          <p:nvPr/>
        </p:nvSpPr>
        <p:spPr>
          <a:xfrm>
            <a:off x="4105080" y="639684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brainstorm a diverse range of project ideas? If not, try showing a wide variety of projects to give students a sense of the possibilities.</a:t>
            </a:r>
            <a:endParaRPr/>
          </a:p>
        </p:txBody>
      </p:sp>
      <p:sp>
        <p:nvSpPr>
          <p:cNvPr id="161" name="CustomShape 11"/>
          <p:cNvSpPr/>
          <p:nvPr/>
        </p:nvSpPr>
        <p:spPr>
          <a:xfrm>
            <a:off x="4007880" y="59011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62" name="Line 12"/>
          <p:cNvSpPr/>
          <p:nvPr/>
        </p:nvSpPr>
        <p:spPr>
          <a:xfrm flipV="1">
            <a:off x="4104720" y="6231600"/>
            <a:ext cx="3117240" cy="8640"/>
          </a:xfrm>
          <a:prstGeom prst="line">
            <a:avLst/>
          </a:prstGeom>
          <a:ln w="9360">
            <a:solidFill>
              <a:srgbClr val="000000"/>
            </a:solidFill>
            <a:round/>
          </a:ln>
        </p:spPr>
      </p:sp>
      <p:sp>
        <p:nvSpPr>
          <p:cNvPr id="163" name="CustomShape 13"/>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64" name="Line 14"/>
          <p:cNvSpPr/>
          <p:nvPr/>
        </p:nvSpPr>
        <p:spPr>
          <a:xfrm flipV="1">
            <a:off x="550800" y="7968960"/>
            <a:ext cx="6671160" cy="14040"/>
          </a:xfrm>
          <a:prstGeom prst="line">
            <a:avLst/>
          </a:prstGeom>
          <a:ln w="9360">
            <a:solidFill>
              <a:srgbClr val="000000"/>
            </a:solidFill>
            <a:round/>
          </a:ln>
        </p:spPr>
      </p:sp>
      <p:sp>
        <p:nvSpPr>
          <p:cNvPr id="165" name="CustomShape 15"/>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66" name="Line 16"/>
          <p:cNvSpPr/>
          <p:nvPr/>
        </p:nvSpPr>
        <p:spPr>
          <a:xfrm>
            <a:off x="3856680" y="8086680"/>
            <a:ext cx="0" cy="1805760"/>
          </a:xfrm>
          <a:prstGeom prst="line">
            <a:avLst/>
          </a:prstGeom>
          <a:ln cap="rnd" w="6480">
            <a:solidFill>
              <a:srgbClr val="808080"/>
            </a:solidFill>
            <a:custDash>
              <a:ds d="4900000000" sp="3675000000"/>
            </a:custDash>
            <a:round/>
          </a:ln>
        </p:spPr>
      </p:sp>
      <p:sp>
        <p:nvSpPr>
          <p:cNvPr id="167" name="CustomShape 17"/>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68" name="Line 18"/>
          <p:cNvSpPr/>
          <p:nvPr/>
        </p:nvSpPr>
        <p:spPr>
          <a:xfrm flipH="1">
            <a:off x="4401000" y="8385840"/>
            <a:ext cx="2814840" cy="0"/>
          </a:xfrm>
          <a:prstGeom prst="line">
            <a:avLst/>
          </a:prstGeom>
          <a:ln cap="rnd" w="6480">
            <a:solidFill>
              <a:srgbClr val="000000"/>
            </a:solidFill>
            <a:custDash>
              <a:ds d="4900000000" sp="3675000000"/>
            </a:custDash>
            <a:round/>
          </a:ln>
        </p:spPr>
      </p:sp>
      <p:sp>
        <p:nvSpPr>
          <p:cNvPr id="169" name="Line 19"/>
          <p:cNvSpPr/>
          <p:nvPr/>
        </p:nvSpPr>
        <p:spPr>
          <a:xfrm flipH="1">
            <a:off x="4401000" y="8679240"/>
            <a:ext cx="2814840" cy="0"/>
          </a:xfrm>
          <a:prstGeom prst="line">
            <a:avLst/>
          </a:prstGeom>
          <a:ln cap="rnd" w="6480">
            <a:solidFill>
              <a:srgbClr val="000000"/>
            </a:solidFill>
            <a:custDash>
              <a:ds d="4900000000" sp="3675000000"/>
            </a:custDash>
            <a:round/>
          </a:ln>
        </p:spPr>
      </p:sp>
      <p:sp>
        <p:nvSpPr>
          <p:cNvPr id="170" name="Line 20"/>
          <p:cNvSpPr/>
          <p:nvPr/>
        </p:nvSpPr>
        <p:spPr>
          <a:xfrm flipH="1">
            <a:off x="4401000" y="8975520"/>
            <a:ext cx="2820960" cy="0"/>
          </a:xfrm>
          <a:prstGeom prst="line">
            <a:avLst/>
          </a:prstGeom>
          <a:ln cap="rnd" w="6480">
            <a:solidFill>
              <a:srgbClr val="000000"/>
            </a:solidFill>
            <a:custDash>
              <a:ds d="4900000000" sp="3675000000"/>
            </a:custDash>
            <a:round/>
          </a:ln>
        </p:spPr>
      </p:sp>
      <p:sp>
        <p:nvSpPr>
          <p:cNvPr id="171" name="Line 21"/>
          <p:cNvSpPr/>
          <p:nvPr/>
        </p:nvSpPr>
        <p:spPr>
          <a:xfrm flipH="1">
            <a:off x="4401000" y="9269280"/>
            <a:ext cx="2814840" cy="0"/>
          </a:xfrm>
          <a:prstGeom prst="line">
            <a:avLst/>
          </a:prstGeom>
          <a:ln cap="rnd" w="6480">
            <a:solidFill>
              <a:srgbClr val="000000"/>
            </a:solidFill>
            <a:custDash>
              <a:ds d="4900000000" sp="3675000000"/>
            </a:custDash>
            <a:round/>
          </a:ln>
        </p:spPr>
      </p:sp>
      <p:sp>
        <p:nvSpPr>
          <p:cNvPr id="172" name="CustomShape 22"/>
          <p:cNvSpPr/>
          <p:nvPr/>
        </p:nvSpPr>
        <p:spPr>
          <a:xfrm>
            <a:off x="551160" y="8142840"/>
            <a:ext cx="323064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you don’t have internet access, download the Scratch overview video from Vimeo before class, available at http://vimeo.com/65583694</a:t>
            </a:r>
            <a:endParaRPr/>
          </a:p>
          <a:p>
            <a:pPr>
              <a:lnSpc>
                <a:spcPct val="100000"/>
              </a:lnSpc>
              <a:buFont typeface="Lucida Grande"/>
              <a:buChar char="+"/>
            </a:pPr>
            <a:r>
              <a:rPr lang="fr-FR" sz="1200">
                <a:solidFill>
                  <a:srgbClr val="000000"/>
                </a:solidFill>
                <a:latin typeface="Futura Condensed"/>
              </a:rPr>
              <a:t>Instead of writing out their answers to the reflections prompts, encourage students to get creative by drawing their responses. (e.g., “Draw different ways you interact with computers.”)</a:t>
            </a:r>
            <a:endParaRPr/>
          </a:p>
        </p:txBody>
      </p:sp>
      <p:sp>
        <p:nvSpPr>
          <p:cNvPr id="173" name="CustomShape 23"/>
          <p:cNvSpPr/>
          <p:nvPr/>
        </p:nvSpPr>
        <p:spPr>
          <a:xfrm>
            <a:off x="4217760" y="795240"/>
            <a:ext cx="2999160" cy="21276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computational creation with the Scratch programming environment by watching the Scratch overview video</a:t>
            </a:r>
            <a:r>
              <a:rPr i="1" lang="fr-FR" sz="1200">
                <a:solidFill>
                  <a:srgbClr val="000000"/>
                </a:solidFill>
                <a:latin typeface="Futura Condensed"/>
              </a:rPr>
              <a:t> </a:t>
            </a:r>
            <a:r>
              <a:rPr lang="fr-FR" sz="1200">
                <a:solidFill>
                  <a:srgbClr val="000000"/>
                </a:solidFill>
                <a:latin typeface="Futura Condensed"/>
              </a:rPr>
              <a:t>or exploring sample projects</a:t>
            </a:r>
            <a:endParaRPr/>
          </a:p>
          <a:p>
            <a:pPr>
              <a:lnSpc>
                <a:spcPct val="100000"/>
              </a:lnSpc>
              <a:buFont typeface="Lucida Grande"/>
              <a:buChar char="+"/>
            </a:pPr>
            <a:r>
              <a:rPr lang="fr-FR" sz="1200">
                <a:solidFill>
                  <a:srgbClr val="000000"/>
                </a:solidFill>
                <a:latin typeface="Futura Condensed"/>
              </a:rPr>
              <a:t>be able to imagine possibilities for their own Scratch-based computational creation</a:t>
            </a:r>
            <a:endParaRPr/>
          </a:p>
        </p:txBody>
      </p:sp>
      <p:sp>
        <p:nvSpPr>
          <p:cNvPr id="174" name="CustomShape 24"/>
          <p:cNvSpPr/>
          <p:nvPr/>
        </p:nvSpPr>
        <p:spPr>
          <a:xfrm>
            <a:off x="1303920" y="647640"/>
            <a:ext cx="2815200" cy="1551600"/>
          </a:xfrm>
          <a:prstGeom prst="rect">
            <a:avLst/>
          </a:prstGeom>
          <a:noFill/>
          <a:ln>
            <a:noFill/>
          </a:ln>
        </p:spPr>
        <p:txBody>
          <a:bodyPr lIns="90000" rIns="90000" tIns="45000" bIns="45000"/>
          <a:p>
            <a:r>
              <a:rPr lang="fr-FR" sz="3200">
                <a:solidFill>
                  <a:srgbClr val="000000"/>
                </a:solidFill>
                <a:latin typeface="Futura Condensed"/>
              </a:rPr>
              <a:t>INTRODUCING</a:t>
            </a:r>
            <a:endParaRPr/>
          </a:p>
          <a:p>
            <a:pPr>
              <a:lnSpc>
                <a:spcPct val="100000"/>
              </a:lnSpc>
            </a:pPr>
            <a:r>
              <a:rPr lang="fr-FR" sz="3200">
                <a:solidFill>
                  <a:srgbClr val="000000"/>
                </a:solidFill>
                <a:latin typeface="Futura Condensed"/>
              </a:rPr>
              <a:t>SCRATCH</a:t>
            </a:r>
            <a:endParaRPr/>
          </a:p>
        </p:txBody>
      </p:sp>
      <p:sp>
        <p:nvSpPr>
          <p:cNvPr id="175" name="CustomShape 25"/>
          <p:cNvSpPr/>
          <p:nvPr/>
        </p:nvSpPr>
        <p:spPr>
          <a:xfrm>
            <a:off x="253116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176" name="Picture 74" descr=""/>
          <p:cNvPicPr/>
          <p:nvPr/>
        </p:nvPicPr>
        <p:blipFill>
          <a:blip r:embed="rId1"/>
          <a:stretch>
            <a:fillRect/>
          </a:stretch>
        </p:blipFill>
        <p:spPr>
          <a:xfrm>
            <a:off x="2269440" y="1752480"/>
            <a:ext cx="328320" cy="328320"/>
          </a:xfrm>
          <a:prstGeom prst="rect">
            <a:avLst/>
          </a:prstGeom>
          <a:ln>
            <a:noFill/>
          </a:ln>
        </p:spPr>
      </p:pic>
      <p:sp>
        <p:nvSpPr>
          <p:cNvPr id="177" name="Line 26"/>
          <p:cNvSpPr/>
          <p:nvPr/>
        </p:nvSpPr>
        <p:spPr>
          <a:xfrm>
            <a:off x="3885840" y="794160"/>
            <a:ext cx="0" cy="1123200"/>
          </a:xfrm>
          <a:prstGeom prst="line">
            <a:avLst/>
          </a:prstGeom>
          <a:ln cap="rnd" w="3240">
            <a:solidFill>
              <a:srgbClr val="000000"/>
            </a:solidFill>
            <a:custDash>
              <a:ds d="4900000000" sp="3675000000"/>
            </a:custDash>
            <a:round/>
          </a:ln>
        </p:spPr>
      </p:sp>
      <p:sp>
        <p:nvSpPr>
          <p:cNvPr id="178" name="Line 27"/>
          <p:cNvSpPr/>
          <p:nvPr/>
        </p:nvSpPr>
        <p:spPr>
          <a:xfrm flipH="1">
            <a:off x="3664800" y="794520"/>
            <a:ext cx="221040" cy="0"/>
          </a:xfrm>
          <a:prstGeom prst="line">
            <a:avLst/>
          </a:prstGeom>
          <a:ln cap="rnd" w="3240">
            <a:solidFill>
              <a:srgbClr val="000000"/>
            </a:solidFill>
            <a:custDash>
              <a:ds d="4900000000" sp="3675000000"/>
            </a:custDash>
            <a:round/>
          </a:ln>
        </p:spPr>
      </p:sp>
      <p:sp>
        <p:nvSpPr>
          <p:cNvPr id="179" name="Line 28"/>
          <p:cNvSpPr/>
          <p:nvPr/>
        </p:nvSpPr>
        <p:spPr>
          <a:xfrm flipH="1">
            <a:off x="3664800" y="1912680"/>
            <a:ext cx="221040" cy="0"/>
          </a:xfrm>
          <a:prstGeom prst="line">
            <a:avLst/>
          </a:prstGeom>
          <a:ln cap="rnd" w="3240">
            <a:solidFill>
              <a:srgbClr val="000000"/>
            </a:solidFill>
            <a:custDash>
              <a:ds d="4900000000" sp="3675000000"/>
            </a:custDash>
            <a:round/>
            <a:tailEnd len="med" type="triangle" w="med"/>
          </a:ln>
        </p:spPr>
      </p:sp>
      <p:sp>
        <p:nvSpPr>
          <p:cNvPr id="180" name="Line 29"/>
          <p:cNvSpPr/>
          <p:nvPr/>
        </p:nvSpPr>
        <p:spPr>
          <a:xfrm>
            <a:off x="3885840" y="1342800"/>
            <a:ext cx="221040" cy="0"/>
          </a:xfrm>
          <a:prstGeom prst="line">
            <a:avLst/>
          </a:prstGeom>
          <a:ln cap="rnd" w="3240">
            <a:solidFill>
              <a:srgbClr val="000000"/>
            </a:solidFill>
            <a:custDash>
              <a:ds d="4900000000" sp="3675000000"/>
            </a:custDash>
            <a:round/>
            <a:tailEnd len="med" type="triangle" w="med"/>
          </a:ln>
        </p:spPr>
      </p:sp>
      <p:pic>
        <p:nvPicPr>
          <p:cNvPr id="181" name="Picture 5" descr=""/>
          <p:cNvPicPr/>
          <p:nvPr/>
        </p:nvPicPr>
        <p:blipFill>
          <a:blip r:embed="rId2"/>
          <a:stretch>
            <a:fillRect/>
          </a:stretch>
        </p:blipFill>
        <p:spPr>
          <a:xfrm>
            <a:off x="551160" y="0"/>
            <a:ext cx="493200" cy="2791080"/>
          </a:xfrm>
          <a:prstGeom prst="rect">
            <a:avLst/>
          </a:prstGeom>
          <a:ln>
            <a:noFill/>
          </a:ln>
        </p:spPr>
      </p:pic>
      <p:sp>
        <p:nvSpPr>
          <p:cNvPr id="182"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
        <p:nvSpPr>
          <p:cNvPr id="183" name="CustomShape 3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10</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4" name="Picture 1" descr=""/>
          <p:cNvPicPr/>
          <p:nvPr/>
        </p:nvPicPr>
        <p:blipFill>
          <a:blip r:embed="rId1"/>
          <a:srcRect l="1695801" t="-1656962" r="-2016645" b="-792883"/>
          <a:stretch>
            <a:fillRect/>
          </a:stretch>
        </p:blipFill>
        <p:spPr>
          <a:xfrm>
            <a:off x="-228600" y="-222480"/>
            <a:ext cx="8228880" cy="103590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85" name="CustomShape 1"/>
          <p:cNvSpPr/>
          <p:nvPr/>
        </p:nvSpPr>
        <p:spPr>
          <a:xfrm>
            <a:off x="551160" y="3328560"/>
            <a:ext cx="3230640" cy="56566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online accounts require an email address. If students cannot provide a personal or school email address, a teacher or parent/guardian email address may be used. Plan in advance if permission slips for online accounts need to be collected.</a:t>
            </a:r>
            <a:endParaRPr/>
          </a:p>
          <a:p>
            <a:pPr>
              <a:lnSpc>
                <a:spcPct val="100000"/>
              </a:lnSpc>
            </a:pPr>
            <a:endParaRPr/>
          </a:p>
          <a:p>
            <a:pPr>
              <a:lnSpc>
                <a:spcPct val="100000"/>
              </a:lnSpc>
            </a:pPr>
            <a:r>
              <a:rPr lang="fr-FR" sz="1200">
                <a:solidFill>
                  <a:srgbClr val="000000"/>
                </a:solidFill>
                <a:latin typeface="Futura Condensed"/>
              </a:rPr>
              <a:t>Help students navigate to the Scratch website at </a:t>
            </a:r>
            <a:endParaRPr/>
          </a:p>
          <a:p>
            <a:pPr>
              <a:lnSpc>
                <a:spcPct val="100000"/>
              </a:lnSpc>
              <a:buFont typeface="Wingdings" charset="2"/>
              <a:buChar char=""/>
            </a:pPr>
            <a:r>
              <a:rPr lang="fr-FR" sz="1200">
                <a:solidFill>
                  <a:srgbClr val="000000"/>
                </a:solidFill>
                <a:latin typeface="Futura Condensed"/>
              </a:rPr>
              <a:t>http://scratch.mit.edu and click on “Join Scratch” to get started creating a Scratch account. Optionally, have the Scratch Account handout</a:t>
            </a:r>
            <a:r>
              <a:rPr i="1" lang="fr-FR" sz="1200">
                <a:solidFill>
                  <a:srgbClr val="000000"/>
                </a:solidFill>
                <a:latin typeface="Futura Condensed"/>
              </a:rPr>
              <a:t> </a:t>
            </a:r>
            <a:r>
              <a:rPr lang="fr-FR" sz="1200">
                <a:solidFill>
                  <a:srgbClr val="000000"/>
                </a:solidFill>
                <a:latin typeface="Futura Condensed"/>
              </a:rPr>
              <a:t>available to guide students. Give students time to register, update their Scratch profile page, and explore the Scratch online community. Encourage students to practice signing in and out of their accounts.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To make it easier for members of the class to find and follow one another’s Scratch profiles, consider creating a class list of usernames and names.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Examine the Scratch community guidelines as a group to discuss respectful and constructive behavior. Review how to report inappropriate posts on the website.</a:t>
            </a:r>
            <a:endParaRPr/>
          </a:p>
        </p:txBody>
      </p:sp>
      <p:sp>
        <p:nvSpPr>
          <p:cNvPr id="186"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87" name="Line 3"/>
          <p:cNvSpPr/>
          <p:nvPr/>
        </p:nvSpPr>
        <p:spPr>
          <a:xfrm flipV="1">
            <a:off x="550800" y="3163320"/>
            <a:ext cx="3231360" cy="8640"/>
          </a:xfrm>
          <a:prstGeom prst="line">
            <a:avLst/>
          </a:prstGeom>
          <a:ln w="9360">
            <a:solidFill>
              <a:srgbClr val="000000"/>
            </a:solidFill>
            <a:round/>
          </a:ln>
        </p:spPr>
      </p:sp>
      <p:sp>
        <p:nvSpPr>
          <p:cNvPr id="188" name="CustomShape 4"/>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Account handout</a:t>
            </a:r>
            <a:endParaRPr/>
          </a:p>
          <a:p>
            <a:pPr>
              <a:lnSpc>
                <a:spcPct val="100000"/>
              </a:lnSpc>
              <a:buFont typeface="Wingdings" charset="2"/>
              <a:buChar char=""/>
            </a:pPr>
            <a:r>
              <a:rPr lang="fr-FR" sz="1200">
                <a:solidFill>
                  <a:srgbClr val="000000"/>
                </a:solidFill>
                <a:latin typeface="Futura Condensed"/>
              </a:rPr>
              <a:t>Scratch community guidelines</a:t>
            </a:r>
            <a:endParaRPr/>
          </a:p>
          <a:p>
            <a:pPr>
              <a:lnSpc>
                <a:spcPct val="100000"/>
              </a:lnSpc>
              <a:buFont typeface="Wingdings" charset="2"/>
              <a:buChar char=""/>
            </a:pPr>
            <a:r>
              <a:rPr lang="fr-FR" sz="1200">
                <a:solidFill>
                  <a:srgbClr val="000000"/>
                </a:solidFill>
                <a:latin typeface="Futura Condensed"/>
              </a:rPr>
              <a:t>http://scratch.mit.edu/community_guidelines</a:t>
            </a:r>
            <a:endParaRPr/>
          </a:p>
        </p:txBody>
      </p:sp>
      <p:sp>
        <p:nvSpPr>
          <p:cNvPr id="189" name="CustomShape 5"/>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90" name="Line 6"/>
          <p:cNvSpPr/>
          <p:nvPr/>
        </p:nvSpPr>
        <p:spPr>
          <a:xfrm flipV="1">
            <a:off x="4104720" y="3163320"/>
            <a:ext cx="3117240" cy="8640"/>
          </a:xfrm>
          <a:prstGeom prst="line">
            <a:avLst/>
          </a:prstGeom>
          <a:ln w="9360">
            <a:solidFill>
              <a:srgbClr val="000000"/>
            </a:solidFill>
            <a:round/>
          </a:ln>
        </p:spPr>
      </p:sp>
      <p:sp>
        <p:nvSpPr>
          <p:cNvPr id="191" name="CustomShape 7"/>
          <p:cNvSpPr/>
          <p:nvPr/>
        </p:nvSpPr>
        <p:spPr>
          <a:xfrm>
            <a:off x="4105080" y="455220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Scratch account username?</a:t>
            </a:r>
            <a:endParaRPr/>
          </a:p>
          <a:p>
            <a:pPr>
              <a:lnSpc>
                <a:spcPct val="100000"/>
              </a:lnSpc>
              <a:buFont typeface="Lucida Grande"/>
              <a:buChar char="+"/>
            </a:pPr>
            <a:r>
              <a:rPr lang="fr-FR" sz="1200">
                <a:solidFill>
                  <a:srgbClr val="000000"/>
                </a:solidFill>
                <a:latin typeface="Futura Condensed"/>
              </a:rPr>
              <a:t>What is a hint to help you remember your password?</a:t>
            </a:r>
            <a:endParaRPr/>
          </a:p>
        </p:txBody>
      </p:sp>
      <p:sp>
        <p:nvSpPr>
          <p:cNvPr id="192" name="CustomShape 8"/>
          <p:cNvSpPr/>
          <p:nvPr/>
        </p:nvSpPr>
        <p:spPr>
          <a:xfrm>
            <a:off x="4007880" y="40561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93" name="Line 9"/>
          <p:cNvSpPr/>
          <p:nvPr/>
        </p:nvSpPr>
        <p:spPr>
          <a:xfrm flipV="1">
            <a:off x="4104720" y="4386960"/>
            <a:ext cx="3117240" cy="8640"/>
          </a:xfrm>
          <a:prstGeom prst="line">
            <a:avLst/>
          </a:prstGeom>
          <a:ln w="9360">
            <a:solidFill>
              <a:srgbClr val="000000"/>
            </a:solidFill>
            <a:round/>
          </a:ln>
        </p:spPr>
      </p:sp>
      <p:sp>
        <p:nvSpPr>
          <p:cNvPr id="194" name="CustomShape 10"/>
          <p:cNvSpPr/>
          <p:nvPr/>
        </p:nvSpPr>
        <p:spPr>
          <a:xfrm>
            <a:off x="4105080" y="562500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create Scratch accounts and successfully sign in and out of the Scratch website?</a:t>
            </a:r>
            <a:endParaRPr/>
          </a:p>
        </p:txBody>
      </p:sp>
      <p:sp>
        <p:nvSpPr>
          <p:cNvPr id="195" name="CustomShape 11"/>
          <p:cNvSpPr/>
          <p:nvPr/>
        </p:nvSpPr>
        <p:spPr>
          <a:xfrm>
            <a:off x="4007880" y="51292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96" name="Line 12"/>
          <p:cNvSpPr/>
          <p:nvPr/>
        </p:nvSpPr>
        <p:spPr>
          <a:xfrm flipV="1">
            <a:off x="4104720" y="5459760"/>
            <a:ext cx="3117240" cy="8640"/>
          </a:xfrm>
          <a:prstGeom prst="line">
            <a:avLst/>
          </a:prstGeom>
          <a:ln w="9360">
            <a:solidFill>
              <a:srgbClr val="000000"/>
            </a:solidFill>
            <a:round/>
          </a:ln>
        </p:spPr>
      </p:sp>
      <p:sp>
        <p:nvSpPr>
          <p:cNvPr id="197" name="CustomShape 13"/>
          <p:cNvSpPr/>
          <p:nvPr/>
        </p:nvSpPr>
        <p:spPr>
          <a:xfrm>
            <a:off x="551160" y="8142840"/>
            <a:ext cx="3230640" cy="28270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Teachers may prefer providing their email or creating a class email address, as notifications of any inappropriate behavior on the Scratch website will be sent to the email that is registered with the account.</a:t>
            </a:r>
            <a:endParaRPr/>
          </a:p>
          <a:p>
            <a:pPr>
              <a:lnSpc>
                <a:spcPct val="100000"/>
              </a:lnSpc>
              <a:buFont typeface="Lucida Grande"/>
              <a:buChar char="+"/>
            </a:pPr>
            <a:r>
              <a:rPr lang="fr-FR" sz="1200">
                <a:solidFill>
                  <a:srgbClr val="000000"/>
                </a:solidFill>
                <a:latin typeface="Futura Condensed"/>
              </a:rPr>
              <a:t>Check if any students already have an online account.</a:t>
            </a:r>
            <a:endParaRPr/>
          </a:p>
          <a:p>
            <a:pPr>
              <a:lnSpc>
                <a:spcPct val="100000"/>
              </a:lnSpc>
              <a:buFont typeface="Lucida Grande"/>
              <a:buChar char="+"/>
            </a:pPr>
            <a:r>
              <a:rPr lang="fr-FR" sz="1200">
                <a:solidFill>
                  <a:srgbClr val="000000"/>
                </a:solidFill>
                <a:latin typeface="Futura Condensed"/>
              </a:rPr>
              <a:t>To remember passwords while maintaining privacy, have students write down their username and password in sealed envelopes that are kept in a secure place in the classroom.</a:t>
            </a:r>
            <a:endParaRPr/>
          </a:p>
        </p:txBody>
      </p:sp>
      <p:sp>
        <p:nvSpPr>
          <p:cNvPr id="198" name="CustomShape 14"/>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99" name="Line 15"/>
          <p:cNvSpPr/>
          <p:nvPr/>
        </p:nvSpPr>
        <p:spPr>
          <a:xfrm flipV="1">
            <a:off x="550800" y="7968960"/>
            <a:ext cx="6671160" cy="14040"/>
          </a:xfrm>
          <a:prstGeom prst="line">
            <a:avLst/>
          </a:prstGeom>
          <a:ln w="9360">
            <a:solidFill>
              <a:srgbClr val="000000"/>
            </a:solidFill>
            <a:round/>
          </a:ln>
        </p:spPr>
      </p:sp>
      <p:sp>
        <p:nvSpPr>
          <p:cNvPr id="200" name="CustomShape 16"/>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01" name="Line 17"/>
          <p:cNvSpPr/>
          <p:nvPr/>
        </p:nvSpPr>
        <p:spPr>
          <a:xfrm>
            <a:off x="3856680" y="8086680"/>
            <a:ext cx="0" cy="1805760"/>
          </a:xfrm>
          <a:prstGeom prst="line">
            <a:avLst/>
          </a:prstGeom>
          <a:ln cap="rnd" w="6480">
            <a:solidFill>
              <a:srgbClr val="808080"/>
            </a:solidFill>
            <a:custDash>
              <a:ds d="4900000000" sp="3675000000"/>
            </a:custDash>
            <a:round/>
          </a:ln>
        </p:spPr>
      </p:sp>
      <p:sp>
        <p:nvSpPr>
          <p:cNvPr id="202" name="CustomShape 18"/>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03" name="Line 19"/>
          <p:cNvSpPr/>
          <p:nvPr/>
        </p:nvSpPr>
        <p:spPr>
          <a:xfrm flipH="1">
            <a:off x="4401000" y="8385840"/>
            <a:ext cx="2814840" cy="0"/>
          </a:xfrm>
          <a:prstGeom prst="line">
            <a:avLst/>
          </a:prstGeom>
          <a:ln cap="rnd" w="6480">
            <a:solidFill>
              <a:srgbClr val="000000"/>
            </a:solidFill>
            <a:custDash>
              <a:ds d="4900000000" sp="3675000000"/>
            </a:custDash>
            <a:round/>
          </a:ln>
        </p:spPr>
      </p:sp>
      <p:sp>
        <p:nvSpPr>
          <p:cNvPr id="204" name="Line 20"/>
          <p:cNvSpPr/>
          <p:nvPr/>
        </p:nvSpPr>
        <p:spPr>
          <a:xfrm flipH="1">
            <a:off x="4401000" y="8679240"/>
            <a:ext cx="2814840" cy="0"/>
          </a:xfrm>
          <a:prstGeom prst="line">
            <a:avLst/>
          </a:prstGeom>
          <a:ln cap="rnd" w="6480">
            <a:solidFill>
              <a:srgbClr val="000000"/>
            </a:solidFill>
            <a:custDash>
              <a:ds d="4900000000" sp="3675000000"/>
            </a:custDash>
            <a:round/>
          </a:ln>
        </p:spPr>
      </p:sp>
      <p:sp>
        <p:nvSpPr>
          <p:cNvPr id="205" name="Line 21"/>
          <p:cNvSpPr/>
          <p:nvPr/>
        </p:nvSpPr>
        <p:spPr>
          <a:xfrm flipH="1">
            <a:off x="4401000" y="8975520"/>
            <a:ext cx="2820960" cy="0"/>
          </a:xfrm>
          <a:prstGeom prst="line">
            <a:avLst/>
          </a:prstGeom>
          <a:ln cap="rnd" w="6480">
            <a:solidFill>
              <a:srgbClr val="000000"/>
            </a:solidFill>
            <a:custDash>
              <a:ds d="4900000000" sp="3675000000"/>
            </a:custDash>
            <a:round/>
          </a:ln>
        </p:spPr>
      </p:sp>
      <p:sp>
        <p:nvSpPr>
          <p:cNvPr id="206" name="Line 22"/>
          <p:cNvSpPr/>
          <p:nvPr/>
        </p:nvSpPr>
        <p:spPr>
          <a:xfrm flipH="1">
            <a:off x="4401000" y="9269280"/>
            <a:ext cx="2814840" cy="0"/>
          </a:xfrm>
          <a:prstGeom prst="line">
            <a:avLst/>
          </a:prstGeom>
          <a:ln cap="rnd" w="6480">
            <a:solidFill>
              <a:srgbClr val="000000"/>
            </a:solidFill>
            <a:custDash>
              <a:ds d="4900000000" sp="3675000000"/>
            </a:custDash>
            <a:round/>
          </a:ln>
        </p:spPr>
      </p:sp>
      <p:sp>
        <p:nvSpPr>
          <p:cNvPr id="207" name="CustomShape 23"/>
          <p:cNvSpPr/>
          <p:nvPr/>
        </p:nvSpPr>
        <p:spPr>
          <a:xfrm>
            <a:off x="422208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create a Scratch account</a:t>
            </a:r>
            <a:endParaRPr/>
          </a:p>
          <a:p>
            <a:pPr>
              <a:lnSpc>
                <a:spcPct val="100000"/>
              </a:lnSpc>
              <a:buFont typeface="Lucida Grande"/>
              <a:buChar char="+"/>
            </a:pPr>
            <a:r>
              <a:rPr lang="fr-FR" sz="1200">
                <a:solidFill>
                  <a:srgbClr val="000000"/>
                </a:solidFill>
                <a:latin typeface="Futura Condensed"/>
              </a:rPr>
              <a:t>explore the Scratch online community and review the Scratch community guidelines</a:t>
            </a:r>
            <a:endParaRPr/>
          </a:p>
        </p:txBody>
      </p:sp>
      <p:sp>
        <p:nvSpPr>
          <p:cNvPr id="208" name="CustomShape 24"/>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209" name="Picture 51" descr=""/>
          <p:cNvPicPr/>
          <p:nvPr/>
        </p:nvPicPr>
        <p:blipFill>
          <a:blip r:embed="rId1"/>
          <a:stretch>
            <a:fillRect/>
          </a:stretch>
        </p:blipFill>
        <p:spPr>
          <a:xfrm>
            <a:off x="2274120" y="1752480"/>
            <a:ext cx="328320" cy="328320"/>
          </a:xfrm>
          <a:prstGeom prst="rect">
            <a:avLst/>
          </a:prstGeom>
          <a:ln>
            <a:noFill/>
          </a:ln>
        </p:spPr>
      </p:pic>
      <p:sp>
        <p:nvSpPr>
          <p:cNvPr id="210" name="CustomShape 25"/>
          <p:cNvSpPr/>
          <p:nvPr/>
        </p:nvSpPr>
        <p:spPr>
          <a:xfrm>
            <a:off x="1308600" y="647640"/>
            <a:ext cx="2546640" cy="1002960"/>
          </a:xfrm>
          <a:prstGeom prst="rect">
            <a:avLst/>
          </a:prstGeom>
          <a:noFill/>
          <a:ln>
            <a:noFill/>
          </a:ln>
        </p:spPr>
        <p:txBody>
          <a:bodyPr lIns="90000" rIns="90000" tIns="45000" bIns="45000"/>
          <a:p>
            <a:pPr>
              <a:lnSpc>
                <a:spcPct val="100000"/>
              </a:lnSpc>
            </a:pPr>
            <a:r>
              <a:rPr lang="fr-FR" sz="3000">
                <a:solidFill>
                  <a:srgbClr val="000000"/>
                </a:solidFill>
                <a:latin typeface="Futura Condensed"/>
              </a:rPr>
              <a:t>SCRATCH ACCOUNT</a:t>
            </a:r>
            <a:endParaRPr/>
          </a:p>
        </p:txBody>
      </p:sp>
      <p:sp>
        <p:nvSpPr>
          <p:cNvPr id="211" name="Line 26"/>
          <p:cNvSpPr/>
          <p:nvPr/>
        </p:nvSpPr>
        <p:spPr>
          <a:xfrm>
            <a:off x="3890520" y="794160"/>
            <a:ext cx="0" cy="1123200"/>
          </a:xfrm>
          <a:prstGeom prst="line">
            <a:avLst/>
          </a:prstGeom>
          <a:ln cap="rnd" w="3240">
            <a:solidFill>
              <a:srgbClr val="000000"/>
            </a:solidFill>
            <a:custDash>
              <a:ds d="4900000000" sp="3675000000"/>
            </a:custDash>
            <a:round/>
          </a:ln>
        </p:spPr>
      </p:sp>
      <p:sp>
        <p:nvSpPr>
          <p:cNvPr id="212" name="Line 27"/>
          <p:cNvSpPr/>
          <p:nvPr/>
        </p:nvSpPr>
        <p:spPr>
          <a:xfrm flipH="1">
            <a:off x="3669480" y="794520"/>
            <a:ext cx="221040" cy="0"/>
          </a:xfrm>
          <a:prstGeom prst="line">
            <a:avLst/>
          </a:prstGeom>
          <a:ln cap="rnd" w="3240">
            <a:solidFill>
              <a:srgbClr val="000000"/>
            </a:solidFill>
            <a:custDash>
              <a:ds d="4900000000" sp="3675000000"/>
            </a:custDash>
            <a:round/>
          </a:ln>
        </p:spPr>
      </p:sp>
      <p:sp>
        <p:nvSpPr>
          <p:cNvPr id="213" name="Line 2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214" name="Line 2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215"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12</a:t>
            </a:r>
            <a:endParaRPr/>
          </a:p>
        </p:txBody>
      </p:sp>
      <p:pic>
        <p:nvPicPr>
          <p:cNvPr id="216" name="Picture 46" descr=""/>
          <p:cNvPicPr/>
          <p:nvPr/>
        </p:nvPicPr>
        <p:blipFill>
          <a:blip r:embed="rId2"/>
          <a:stretch>
            <a:fillRect/>
          </a:stretch>
        </p:blipFill>
        <p:spPr>
          <a:xfrm>
            <a:off x="551160" y="0"/>
            <a:ext cx="493200" cy="2791080"/>
          </a:xfrm>
          <a:prstGeom prst="rect">
            <a:avLst/>
          </a:prstGeom>
          <a:ln>
            <a:noFill/>
          </a:ln>
        </p:spPr>
      </p:pic>
      <p:sp>
        <p:nvSpPr>
          <p:cNvPr id="217"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18" name="Picture 28" descr=""/>
          <p:cNvPicPr/>
          <p:nvPr/>
        </p:nvPicPr>
        <p:blipFill>
          <a:blip r:embed="rId1"/>
          <a:srcRect l="30893" t="0" r="0" b="0"/>
          <a:stretch>
            <a:fillRect/>
          </a:stretch>
        </p:blipFill>
        <p:spPr>
          <a:xfrm>
            <a:off x="4804560" y="655560"/>
            <a:ext cx="2782800" cy="2727720"/>
          </a:xfrm>
          <a:prstGeom prst="rect">
            <a:avLst/>
          </a:prstGeom>
          <a:ln>
            <a:noFill/>
          </a:ln>
        </p:spPr>
      </p:pic>
      <p:pic>
        <p:nvPicPr>
          <p:cNvPr id="219" name="Picture 27" descr=""/>
          <p:cNvPicPr/>
          <p:nvPr/>
        </p:nvPicPr>
        <p:blipFill>
          <a:blip r:embed="rId2"/>
          <a:stretch>
            <a:fillRect/>
          </a:stretch>
        </p:blipFill>
        <p:spPr>
          <a:xfrm>
            <a:off x="3448080" y="499320"/>
            <a:ext cx="2514240" cy="2686680"/>
          </a:xfrm>
          <a:prstGeom prst="rect">
            <a:avLst/>
          </a:prstGeom>
          <a:ln>
            <a:noFill/>
          </a:ln>
        </p:spPr>
      </p:pic>
      <p:sp>
        <p:nvSpPr>
          <p:cNvPr id="220" name="CustomShape 1"/>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21" name="CustomShape 2"/>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22" name="CustomShape 3"/>
          <p:cNvSpPr/>
          <p:nvPr/>
        </p:nvSpPr>
        <p:spPr>
          <a:xfrm>
            <a:off x="538560" y="1432800"/>
            <a:ext cx="215820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NEW TO SCRATCH? GET STARTED BY CREATING YOUR SCRATCH ACCOUNT!</a:t>
            </a:r>
            <a:endParaRPr/>
          </a:p>
        </p:txBody>
      </p:sp>
      <p:sp>
        <p:nvSpPr>
          <p:cNvPr id="223" name="CustomShape 4"/>
          <p:cNvSpPr/>
          <p:nvPr/>
        </p:nvSpPr>
        <p:spPr>
          <a:xfrm>
            <a:off x="444600" y="2386080"/>
            <a:ext cx="234792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You will need a Scratch account to create, save, and share your Scratch projects. The steps below will walk you through creating a new account and setting up your profile.</a:t>
            </a:r>
            <a:endParaRPr/>
          </a:p>
        </p:txBody>
      </p:sp>
      <p:sp>
        <p:nvSpPr>
          <p:cNvPr id="224" name="CustomShape 5"/>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25" name="CustomShape 6"/>
          <p:cNvSpPr/>
          <p:nvPr/>
        </p:nvSpPr>
        <p:spPr>
          <a:xfrm>
            <a:off x="428400" y="4232880"/>
            <a:ext cx="2884320" cy="26442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 web browser and navigate to the Scratch website: http://scratch.mit.edu</a:t>
            </a:r>
            <a:endParaRPr/>
          </a:p>
          <a:p>
            <a:pPr>
              <a:lnSpc>
                <a:spcPct val="130000"/>
              </a:lnSpc>
            </a:pPr>
            <a:endParaRPr/>
          </a:p>
          <a:p>
            <a:pPr>
              <a:lnSpc>
                <a:spcPct val="130000"/>
              </a:lnSpc>
              <a:buFont typeface="Wingdings" charset="2"/>
              <a:buChar char=""/>
            </a:pPr>
            <a:r>
              <a:rPr lang="fr-FR" sz="1200">
                <a:solidFill>
                  <a:srgbClr val="000000"/>
                </a:solidFill>
                <a:latin typeface="Futura Condensed"/>
              </a:rPr>
              <a:t>On the homepage, click on “Join Scratch” at the top on the right or in the blue circle.</a:t>
            </a:r>
            <a:endParaRPr/>
          </a:p>
          <a:p>
            <a:pPr>
              <a:lnSpc>
                <a:spcPct val="130000"/>
              </a:lnSpc>
            </a:pPr>
            <a:endParaRPr/>
          </a:p>
          <a:p>
            <a:pPr>
              <a:lnSpc>
                <a:spcPct val="130000"/>
              </a:lnSpc>
              <a:buFont typeface="Wingdings" charset="2"/>
              <a:buChar char=""/>
            </a:pPr>
            <a:r>
              <a:rPr lang="fr-FR" sz="1200">
                <a:solidFill>
                  <a:srgbClr val="000000"/>
                </a:solidFill>
                <a:latin typeface="Futura Condensed"/>
              </a:rPr>
              <a:t>Complete the three steps to sign up for your very own Scratch account!</a:t>
            </a:r>
            <a:endParaRPr/>
          </a:p>
        </p:txBody>
      </p:sp>
      <p:sp>
        <p:nvSpPr>
          <p:cNvPr id="226" name="Line 7"/>
          <p:cNvSpPr/>
          <p:nvPr/>
        </p:nvSpPr>
        <p:spPr>
          <a:xfrm>
            <a:off x="534960" y="4194000"/>
            <a:ext cx="2717640" cy="0"/>
          </a:xfrm>
          <a:prstGeom prst="line">
            <a:avLst/>
          </a:prstGeom>
          <a:ln w="9360">
            <a:solidFill>
              <a:srgbClr val="000000"/>
            </a:solidFill>
            <a:round/>
          </a:ln>
        </p:spPr>
      </p:sp>
      <p:sp>
        <p:nvSpPr>
          <p:cNvPr id="227" name="CustomShape 8"/>
          <p:cNvSpPr/>
          <p:nvPr/>
        </p:nvSpPr>
        <p:spPr>
          <a:xfrm>
            <a:off x="2576160" y="3072600"/>
            <a:ext cx="645480" cy="360"/>
          </a:xfrm>
          <a:prstGeom prst="straightConnector1">
            <a:avLst/>
          </a:prstGeom>
          <a:noFill/>
          <a:ln cap="rnd" w="12600">
            <a:solidFill>
              <a:srgbClr val="000000"/>
            </a:solidFill>
            <a:custDash>
              <a:ds d="4900000000" sp="3675000000"/>
            </a:custDash>
            <a:round/>
            <a:tailEnd len="med" type="triangle" w="med"/>
          </a:ln>
        </p:spPr>
      </p:sp>
      <p:pic>
        <p:nvPicPr>
          <p:cNvPr id="228" name="Picture 79" descr=""/>
          <p:cNvPicPr/>
          <p:nvPr/>
        </p:nvPicPr>
        <p:blipFill>
          <a:blip r:embed="rId3"/>
          <a:srcRect l="0" t="0" r="-3410929" b="0"/>
          <a:stretch>
            <a:fillRect/>
          </a:stretch>
        </p:blipFill>
        <p:spPr>
          <a:xfrm>
            <a:off x="3676680" y="6810480"/>
            <a:ext cx="3647160" cy="2738520"/>
          </a:xfrm>
          <a:prstGeom prst="rect">
            <a:avLst/>
          </a:prstGeom>
          <a:ln>
            <a:noFill/>
          </a:ln>
        </p:spPr>
      </p:pic>
      <p:pic>
        <p:nvPicPr>
          <p:cNvPr id="229" name="Picture 35" descr=""/>
          <p:cNvPicPr/>
          <p:nvPr/>
        </p:nvPicPr>
        <p:blipFill>
          <a:blip r:embed="rId4"/>
          <a:srcRect l="70129" t="21841" r="0" b="63144"/>
          <a:stretch>
            <a:fillRect/>
          </a:stretch>
        </p:blipFill>
        <p:spPr>
          <a:xfrm>
            <a:off x="6361920" y="7393680"/>
            <a:ext cx="1125000" cy="403200"/>
          </a:xfrm>
          <a:prstGeom prst="rect">
            <a:avLst/>
          </a:prstGeom>
          <a:ln>
            <a:noFill/>
          </a:ln>
        </p:spPr>
      </p:pic>
      <p:sp>
        <p:nvSpPr>
          <p:cNvPr id="230" name="CustomShape 9"/>
          <p:cNvSpPr/>
          <p:nvPr/>
        </p:nvSpPr>
        <p:spPr>
          <a:xfrm>
            <a:off x="6427440" y="7638480"/>
            <a:ext cx="1059480" cy="121680"/>
          </a:xfrm>
          <a:prstGeom prst="rect">
            <a:avLst/>
          </a:prstGeom>
          <a:solidFill>
            <a:srgbClr val="ffffff"/>
          </a:solidFill>
          <a:ln w="25560">
            <a:noFill/>
          </a:ln>
        </p:spPr>
      </p:sp>
      <p:pic>
        <p:nvPicPr>
          <p:cNvPr id="231" name="Picture 14" descr=""/>
          <p:cNvPicPr/>
          <p:nvPr/>
        </p:nvPicPr>
        <p:blipFill>
          <a:blip r:embed="rId5"/>
          <a:stretch>
            <a:fillRect/>
          </a:stretch>
        </p:blipFill>
        <p:spPr>
          <a:xfrm>
            <a:off x="3648240" y="4147920"/>
            <a:ext cx="3675960" cy="2082600"/>
          </a:xfrm>
          <a:prstGeom prst="rect">
            <a:avLst/>
          </a:prstGeom>
          <a:ln>
            <a:noFill/>
          </a:ln>
        </p:spPr>
      </p:pic>
      <p:sp>
        <p:nvSpPr>
          <p:cNvPr id="232" name="CustomShape 10"/>
          <p:cNvSpPr/>
          <p:nvPr/>
        </p:nvSpPr>
        <p:spPr>
          <a:xfrm>
            <a:off x="2306880" y="5390640"/>
            <a:ext cx="3482280" cy="360"/>
          </a:xfrm>
          <a:prstGeom prst="straightConnector1">
            <a:avLst/>
          </a:prstGeom>
          <a:noFill/>
          <a:ln cap="rnd" w="12600">
            <a:solidFill>
              <a:srgbClr val="000000"/>
            </a:solidFill>
            <a:custDash>
              <a:ds d="4900000000" sp="3675000000"/>
            </a:custDash>
            <a:round/>
          </a:ln>
        </p:spPr>
      </p:sp>
      <p:sp>
        <p:nvSpPr>
          <p:cNvPr id="233" name="CustomShape 11"/>
          <p:cNvSpPr/>
          <p:nvPr/>
        </p:nvSpPr>
        <p:spPr>
          <a:xfrm flipH="1" flipV="1">
            <a:off x="5787720" y="4982760"/>
            <a:ext cx="360" cy="404640"/>
          </a:xfrm>
          <a:prstGeom prst="straightConnector1">
            <a:avLst/>
          </a:prstGeom>
          <a:noFill/>
          <a:ln cap="rnd" w="12600">
            <a:solidFill>
              <a:srgbClr val="000000"/>
            </a:solidFill>
            <a:custDash>
              <a:ds d="4900000000" sp="3675000000"/>
            </a:custDash>
            <a:round/>
            <a:tailEnd len="med" type="triangle" w="med"/>
          </a:ln>
        </p:spPr>
      </p:sp>
      <p:sp>
        <p:nvSpPr>
          <p:cNvPr id="234" name="CustomShape 12"/>
          <p:cNvSpPr/>
          <p:nvPr/>
        </p:nvSpPr>
        <p:spPr>
          <a:xfrm flipV="1">
            <a:off x="5789880" y="5388120"/>
            <a:ext cx="1016640" cy="2160"/>
          </a:xfrm>
          <a:prstGeom prst="straightConnector1">
            <a:avLst/>
          </a:prstGeom>
          <a:noFill/>
          <a:ln cap="rnd" w="12600">
            <a:solidFill>
              <a:srgbClr val="000000"/>
            </a:solidFill>
            <a:custDash>
              <a:ds d="4900000000" sp="3675000000"/>
            </a:custDash>
            <a:round/>
          </a:ln>
        </p:spPr>
      </p:sp>
      <p:sp>
        <p:nvSpPr>
          <p:cNvPr id="235" name="CustomShape 13"/>
          <p:cNvSpPr/>
          <p:nvPr/>
        </p:nvSpPr>
        <p:spPr>
          <a:xfrm flipH="1" flipV="1">
            <a:off x="6798960" y="4307040"/>
            <a:ext cx="6120" cy="1086480"/>
          </a:xfrm>
          <a:prstGeom prst="straightConnector1">
            <a:avLst/>
          </a:prstGeom>
          <a:noFill/>
          <a:ln cap="rnd" w="12600">
            <a:solidFill>
              <a:srgbClr val="000000"/>
            </a:solidFill>
            <a:custDash>
              <a:ds d="4900000000" sp="3675000000"/>
            </a:custDash>
            <a:round/>
            <a:tailEnd len="med" type="triangle" w="med"/>
          </a:ln>
        </p:spPr>
      </p:sp>
      <p:sp>
        <p:nvSpPr>
          <p:cNvPr id="236" name="CustomShape 14"/>
          <p:cNvSpPr/>
          <p:nvPr/>
        </p:nvSpPr>
        <p:spPr>
          <a:xfrm>
            <a:off x="1763640" y="6097680"/>
            <a:ext cx="977400" cy="360"/>
          </a:xfrm>
          <a:prstGeom prst="straightConnector1">
            <a:avLst/>
          </a:prstGeom>
          <a:noFill/>
          <a:ln cap="rnd" w="12600">
            <a:solidFill>
              <a:srgbClr val="000000"/>
            </a:solidFill>
            <a:custDash>
              <a:ds d="4900000000" sp="3675000000"/>
            </a:custDash>
            <a:round/>
          </a:ln>
        </p:spPr>
      </p:sp>
      <p:sp>
        <p:nvSpPr>
          <p:cNvPr id="237" name="CustomShape 15"/>
          <p:cNvSpPr/>
          <p:nvPr/>
        </p:nvSpPr>
        <p:spPr>
          <a:xfrm flipH="1">
            <a:off x="2695680" y="6095520"/>
            <a:ext cx="360" cy="1469520"/>
          </a:xfrm>
          <a:prstGeom prst="straightConnector1">
            <a:avLst/>
          </a:prstGeom>
          <a:noFill/>
          <a:ln cap="rnd" w="12600">
            <a:solidFill>
              <a:srgbClr val="000000"/>
            </a:solidFill>
            <a:custDash>
              <a:ds d="4900000000" sp="3675000000"/>
            </a:custDash>
            <a:round/>
          </a:ln>
        </p:spPr>
      </p:sp>
      <p:sp>
        <p:nvSpPr>
          <p:cNvPr id="238" name="CustomShape 16"/>
          <p:cNvSpPr/>
          <p:nvPr/>
        </p:nvSpPr>
        <p:spPr>
          <a:xfrm>
            <a:off x="2694240" y="7563600"/>
            <a:ext cx="1018800" cy="360"/>
          </a:xfrm>
          <a:prstGeom prst="straightConnector1">
            <a:avLst/>
          </a:prstGeom>
          <a:noFill/>
          <a:ln cap="rnd" w="12600">
            <a:solidFill>
              <a:srgbClr val="000000"/>
            </a:solidFill>
            <a:custDash>
              <a:ds d="4900000000" sp="3675000000"/>
            </a:custDash>
            <a:round/>
            <a:tailEnd len="med" type="triangle" w="med"/>
          </a:ln>
        </p:spPr>
      </p:sp>
      <p:sp>
        <p:nvSpPr>
          <p:cNvPr id="239" name="CustomShape 17"/>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240" name="CustomShape 18"/>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41" name="CustomShape 19"/>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242" name="CustomShape 20"/>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243" name="CustomShape 21"/>
          <p:cNvSpPr/>
          <p:nvPr/>
        </p:nvSpPr>
        <p:spPr>
          <a:xfrm>
            <a:off x="457920" y="647640"/>
            <a:ext cx="2546640" cy="1002960"/>
          </a:xfrm>
          <a:prstGeom prst="rect">
            <a:avLst/>
          </a:prstGeom>
          <a:noFill/>
          <a:ln>
            <a:noFill/>
          </a:ln>
        </p:spPr>
        <p:txBody>
          <a:bodyPr lIns="90000" rIns="90000" tIns="45000" bIns="45000"/>
          <a:p>
            <a:pPr>
              <a:lnSpc>
                <a:spcPct val="100000"/>
              </a:lnSpc>
            </a:pPr>
            <a:r>
              <a:rPr lang="fr-FR" sz="3000">
                <a:solidFill>
                  <a:srgbClr val="000000"/>
                </a:solidFill>
                <a:latin typeface="Futura Condensed"/>
              </a:rPr>
              <a:t>SCRATCH ACCOUNT</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4" name="CustomShape 1"/>
          <p:cNvSpPr/>
          <p:nvPr/>
        </p:nvSpPr>
        <p:spPr>
          <a:xfrm>
            <a:off x="6965280" y="2133720"/>
            <a:ext cx="781200" cy="781200"/>
          </a:xfrm>
          <a:prstGeom prst="diamond">
            <a:avLst/>
          </a:prstGeom>
          <a:solidFill>
            <a:srgbClr val="ffffff"/>
          </a:solidFill>
          <a:ln w="9360">
            <a:noFill/>
          </a:ln>
        </p:spPr>
      </p:sp>
      <p:sp>
        <p:nvSpPr>
          <p:cNvPr id="245" name="CustomShape 2"/>
          <p:cNvSpPr/>
          <p:nvPr/>
        </p:nvSpPr>
        <p:spPr>
          <a:xfrm>
            <a:off x="422280" y="2051640"/>
            <a:ext cx="28735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246" name="CustomShape 3"/>
          <p:cNvSpPr/>
          <p:nvPr/>
        </p:nvSpPr>
        <p:spPr>
          <a:xfrm>
            <a:off x="551160" y="3328560"/>
            <a:ext cx="3230640" cy="5109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the design journal, a physical or digital notebook where they can brainstorm ideas and share personal reflections, similar to a personal journal or diary. Explain that students will be prompted to update their design journals throughout their Scratch programming adventures, but encourage them to add to their journals anytime during the process of designing projects to capture ideas, inspiration, notes, sketches, questions, frustrations, triumphs, etc.</a:t>
            </a:r>
            <a:endParaRPr/>
          </a:p>
          <a:p>
            <a:pPr>
              <a:lnSpc>
                <a:spcPct val="100000"/>
              </a:lnSpc>
            </a:pPr>
            <a:endParaRPr/>
          </a:p>
          <a:p>
            <a:pPr>
              <a:lnSpc>
                <a:spcPct val="100000"/>
              </a:lnSpc>
              <a:buFont typeface="Wingdings" charset="2"/>
              <a:buChar char=""/>
            </a:pPr>
            <a:r>
              <a:rPr lang="fr-FR" sz="1200">
                <a:solidFill>
                  <a:srgbClr val="000000"/>
                </a:solidFill>
                <a:latin typeface="Futura Condensed"/>
              </a:rPr>
              <a:t>Look through sample design journals to get ideas for what type of design journals (paper or digital) will work best for your students. Give students time to start and personalize their design journals.</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Ask students to create their first design journal post by responding to the reflection prompts on the right.</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Encourage students to share their design journals and initial reflections with a neighbor.</a:t>
            </a:r>
            <a:endParaRPr/>
          </a:p>
        </p:txBody>
      </p:sp>
      <p:sp>
        <p:nvSpPr>
          <p:cNvPr id="247" name="CustomShape 4"/>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48" name="Line 5"/>
          <p:cNvSpPr/>
          <p:nvPr/>
        </p:nvSpPr>
        <p:spPr>
          <a:xfrm flipV="1">
            <a:off x="550800" y="3163320"/>
            <a:ext cx="3231360" cy="8640"/>
          </a:xfrm>
          <a:prstGeom prst="line">
            <a:avLst/>
          </a:prstGeom>
          <a:ln w="9360">
            <a:solidFill>
              <a:srgbClr val="000000"/>
            </a:solidFill>
            <a:round/>
          </a:ln>
        </p:spPr>
      </p:sp>
      <p:sp>
        <p:nvSpPr>
          <p:cNvPr id="249" name="CustomShape 6"/>
          <p:cNvSpPr/>
          <p:nvPr/>
        </p:nvSpPr>
        <p:spPr>
          <a:xfrm>
            <a:off x="4105080" y="3328560"/>
            <a:ext cx="3116520" cy="1184400"/>
          </a:xfrm>
          <a:prstGeom prst="rect">
            <a:avLst/>
          </a:prstGeom>
          <a:noFill/>
          <a:ln cap="rnd" w="6480">
            <a:solidFill>
              <a:srgbClr val="000000"/>
            </a:solidFill>
            <a:custDash>
              <a:ds d="4900000000" sp="3675000000"/>
            </a:custDash>
            <a:round/>
          </a:ln>
        </p:spPr>
        <p:txBody>
          <a:bodyPr lIns="90000" rIns="90000" tIns="45000" bIns="45000"/>
          <a:p>
            <a:r>
              <a:rPr lang="fr-FR" sz="1200">
                <a:solidFill>
                  <a:srgbClr val="000000"/>
                </a:solidFill>
                <a:latin typeface="Futura Condensed"/>
              </a:rPr>
              <a:t>sample design journals</a:t>
            </a:r>
            <a:endParaRPr/>
          </a:p>
          <a:p>
            <a:r>
              <a:rPr lang="fr-FR" sz="1200">
                <a:solidFill>
                  <a:srgbClr val="000000"/>
                </a:solidFill>
                <a:latin typeface="Futura Condensed"/>
              </a:rPr>
              <a:t>http://bit.ly/designjournal-paper</a:t>
            </a:r>
            <a:endParaRPr/>
          </a:p>
          <a:p>
            <a:r>
              <a:rPr lang="fr-FR" sz="1200">
                <a:solidFill>
                  <a:srgbClr val="000000"/>
                </a:solidFill>
                <a:latin typeface="Futura Condensed"/>
              </a:rPr>
              <a:t>http://bit.ly/designjournal-digital</a:t>
            </a:r>
            <a:endParaRPr/>
          </a:p>
          <a:p>
            <a:pPr>
              <a:lnSpc>
                <a:spcPct val="100000"/>
              </a:lnSpc>
              <a:buFont typeface="Wingdings" charset="2"/>
              <a:buChar char=""/>
            </a:pPr>
            <a:r>
              <a:rPr lang="fr-FR" sz="1200">
                <a:solidFill>
                  <a:srgbClr val="000000"/>
                </a:solidFill>
                <a:latin typeface="Futura Condensed"/>
              </a:rPr>
              <a:t>http://bit.ly/designjournal-blog</a:t>
            </a:r>
            <a:endParaRPr/>
          </a:p>
          <a:p>
            <a:pPr>
              <a:lnSpc>
                <a:spcPct val="100000"/>
              </a:lnSpc>
              <a:buFont typeface="Wingdings" charset="2"/>
              <a:buChar char=""/>
            </a:pPr>
            <a:r>
              <a:rPr lang="fr-FR" sz="1200">
                <a:solidFill>
                  <a:srgbClr val="000000"/>
                </a:solidFill>
                <a:latin typeface="Futura Condensed"/>
              </a:rPr>
              <a:t>paper and craft materials (for paper journals)</a:t>
            </a:r>
            <a:endParaRPr/>
          </a:p>
        </p:txBody>
      </p:sp>
      <p:sp>
        <p:nvSpPr>
          <p:cNvPr id="250"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51" name="Line 8"/>
          <p:cNvSpPr/>
          <p:nvPr/>
        </p:nvSpPr>
        <p:spPr>
          <a:xfrm flipV="1">
            <a:off x="4104720" y="3162600"/>
            <a:ext cx="3117240" cy="8280"/>
          </a:xfrm>
          <a:prstGeom prst="line">
            <a:avLst/>
          </a:prstGeom>
          <a:ln w="9360">
            <a:solidFill>
              <a:srgbClr val="000000"/>
            </a:solidFill>
            <a:round/>
          </a:ln>
        </p:spPr>
      </p:sp>
      <p:sp>
        <p:nvSpPr>
          <p:cNvPr id="252" name="CustomShape 9"/>
          <p:cNvSpPr/>
          <p:nvPr/>
        </p:nvSpPr>
        <p:spPr>
          <a:xfrm>
            <a:off x="4105080" y="495864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describe Scratch to a friend?</a:t>
            </a:r>
            <a:endParaRPr/>
          </a:p>
          <a:p>
            <a:pPr>
              <a:lnSpc>
                <a:spcPct val="100000"/>
              </a:lnSpc>
              <a:buFont typeface="Lucida Grande"/>
              <a:buChar char="+"/>
            </a:pPr>
            <a:r>
              <a:rPr lang="fr-FR" sz="1200">
                <a:solidFill>
                  <a:srgbClr val="000000"/>
                </a:solidFill>
                <a:latin typeface="Futura Condensed"/>
              </a:rPr>
              <a:t>Write or sketch ideas for three different Scratch projects you are interested in creating.</a:t>
            </a:r>
            <a:endParaRPr/>
          </a:p>
        </p:txBody>
      </p:sp>
      <p:sp>
        <p:nvSpPr>
          <p:cNvPr id="253" name="CustomShape 10"/>
          <p:cNvSpPr/>
          <p:nvPr/>
        </p:nvSpPr>
        <p:spPr>
          <a:xfrm>
            <a:off x="4007880" y="4462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54" name="Line 11"/>
          <p:cNvSpPr/>
          <p:nvPr/>
        </p:nvSpPr>
        <p:spPr>
          <a:xfrm flipV="1">
            <a:off x="4104720" y="4793400"/>
            <a:ext cx="3117240" cy="8640"/>
          </a:xfrm>
          <a:prstGeom prst="line">
            <a:avLst/>
          </a:prstGeom>
          <a:ln w="9360">
            <a:solidFill>
              <a:srgbClr val="000000"/>
            </a:solidFill>
            <a:round/>
          </a:ln>
        </p:spPr>
      </p:sp>
      <p:sp>
        <p:nvSpPr>
          <p:cNvPr id="255" name="CustomShape 12"/>
          <p:cNvSpPr/>
          <p:nvPr/>
        </p:nvSpPr>
        <p:spPr>
          <a:xfrm>
            <a:off x="4105080" y="62157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 the reflection responses tell you about the types of projects students might be interested in pursuing?</a:t>
            </a:r>
            <a:endParaRPr/>
          </a:p>
          <a:p>
            <a:pPr>
              <a:lnSpc>
                <a:spcPct val="100000"/>
              </a:lnSpc>
              <a:buFont typeface="Lucida Grande"/>
              <a:buChar char="+"/>
            </a:pPr>
            <a:r>
              <a:rPr lang="fr-FR" sz="1200">
                <a:solidFill>
                  <a:srgbClr val="000000"/>
                </a:solidFill>
                <a:latin typeface="Futura Condensed"/>
              </a:rPr>
              <a:t>Based on students’ responses, which units in this guide might appeal to your different students? </a:t>
            </a:r>
            <a:endParaRPr/>
          </a:p>
        </p:txBody>
      </p:sp>
      <p:sp>
        <p:nvSpPr>
          <p:cNvPr id="256" name="CustomShape 13"/>
          <p:cNvSpPr/>
          <p:nvPr/>
        </p:nvSpPr>
        <p:spPr>
          <a:xfrm>
            <a:off x="4007880" y="57200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57" name="Line 14"/>
          <p:cNvSpPr/>
          <p:nvPr/>
        </p:nvSpPr>
        <p:spPr>
          <a:xfrm flipV="1">
            <a:off x="4104720" y="6050520"/>
            <a:ext cx="3117240" cy="8640"/>
          </a:xfrm>
          <a:prstGeom prst="line">
            <a:avLst/>
          </a:prstGeom>
          <a:ln w="9360">
            <a:solidFill>
              <a:srgbClr val="000000"/>
            </a:solidFill>
            <a:round/>
          </a:ln>
        </p:spPr>
      </p:sp>
      <p:sp>
        <p:nvSpPr>
          <p:cNvPr id="258"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59" name="Line 16"/>
          <p:cNvSpPr/>
          <p:nvPr/>
        </p:nvSpPr>
        <p:spPr>
          <a:xfrm flipV="1">
            <a:off x="550800" y="7968960"/>
            <a:ext cx="6671160" cy="14040"/>
          </a:xfrm>
          <a:prstGeom prst="line">
            <a:avLst/>
          </a:prstGeom>
          <a:ln w="9360">
            <a:solidFill>
              <a:srgbClr val="000000"/>
            </a:solidFill>
            <a:round/>
          </a:ln>
        </p:spPr>
      </p:sp>
      <p:sp>
        <p:nvSpPr>
          <p:cNvPr id="260"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61"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262"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63"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264"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265"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266"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267" name="CustomShape 24"/>
          <p:cNvSpPr/>
          <p:nvPr/>
        </p:nvSpPr>
        <p:spPr>
          <a:xfrm>
            <a:off x="551160" y="8142840"/>
            <a:ext cx="3230640" cy="20970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During other guide activities, facilitate group discussions around relevant reflection prompts.</a:t>
            </a:r>
            <a:endParaRPr/>
          </a:p>
          <a:p>
            <a:pPr>
              <a:lnSpc>
                <a:spcPct val="100000"/>
              </a:lnSpc>
              <a:buFont typeface="Lucida Grande"/>
              <a:buChar char="+"/>
            </a:pPr>
            <a:r>
              <a:rPr lang="fr-FR" sz="1200">
                <a:solidFill>
                  <a:srgbClr val="000000"/>
                </a:solidFill>
                <a:latin typeface="Futura Condensed"/>
              </a:rPr>
              <a:t>Decide whether design journals should be private or public. For example, you could maintain one-on-one feedback with students through private journals or have students leave comments for peers on shared journals. Consider the pros and cons of each option.</a:t>
            </a:r>
            <a:endParaRPr/>
          </a:p>
        </p:txBody>
      </p:sp>
      <p:sp>
        <p:nvSpPr>
          <p:cNvPr id="268" name="CustomShape 25"/>
          <p:cNvSpPr/>
          <p:nvPr/>
        </p:nvSpPr>
        <p:spPr>
          <a:xfrm>
            <a:off x="4216320" y="795240"/>
            <a:ext cx="2999160" cy="12150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start a personalized design journal for documenting their design process and reflections</a:t>
            </a:r>
            <a:endParaRPr/>
          </a:p>
        </p:txBody>
      </p:sp>
      <p:sp>
        <p:nvSpPr>
          <p:cNvPr id="269" name="CustomShape 26"/>
          <p:cNvSpPr/>
          <p:nvPr/>
        </p:nvSpPr>
        <p:spPr>
          <a:xfrm>
            <a:off x="1302480" y="647640"/>
            <a:ext cx="2526840" cy="1094400"/>
          </a:xfrm>
          <a:prstGeom prst="rect">
            <a:avLst/>
          </a:prstGeom>
          <a:noFill/>
          <a:ln>
            <a:noFill/>
          </a:ln>
        </p:spPr>
        <p:txBody>
          <a:bodyPr lIns="90000" rIns="90000" tIns="45000" bIns="45000"/>
          <a:p>
            <a:pPr>
              <a:lnSpc>
                <a:spcPct val="100000"/>
              </a:lnSpc>
            </a:pPr>
            <a:r>
              <a:rPr lang="fr-FR" sz="3300">
                <a:solidFill>
                  <a:srgbClr val="000000"/>
                </a:solidFill>
                <a:latin typeface="Futura Condensed"/>
              </a:rPr>
              <a:t>DESIGN JOURNAL</a:t>
            </a:r>
            <a:endParaRPr/>
          </a:p>
        </p:txBody>
      </p:sp>
      <p:sp>
        <p:nvSpPr>
          <p:cNvPr id="270" name="Line 27"/>
          <p:cNvSpPr/>
          <p:nvPr/>
        </p:nvSpPr>
        <p:spPr>
          <a:xfrm>
            <a:off x="3884400" y="794160"/>
            <a:ext cx="0" cy="1123200"/>
          </a:xfrm>
          <a:prstGeom prst="line">
            <a:avLst/>
          </a:prstGeom>
          <a:ln cap="rnd" w="3240">
            <a:solidFill>
              <a:srgbClr val="000000"/>
            </a:solidFill>
            <a:custDash>
              <a:ds d="4900000000" sp="3675000000"/>
            </a:custDash>
            <a:round/>
          </a:ln>
        </p:spPr>
      </p:sp>
      <p:sp>
        <p:nvSpPr>
          <p:cNvPr id="271" name="Line 28"/>
          <p:cNvSpPr/>
          <p:nvPr/>
        </p:nvSpPr>
        <p:spPr>
          <a:xfrm flipH="1">
            <a:off x="3663360" y="794520"/>
            <a:ext cx="221040" cy="0"/>
          </a:xfrm>
          <a:prstGeom prst="line">
            <a:avLst/>
          </a:prstGeom>
          <a:ln cap="rnd" w="3240">
            <a:solidFill>
              <a:srgbClr val="000000"/>
            </a:solidFill>
            <a:custDash>
              <a:ds d="4900000000" sp="3675000000"/>
            </a:custDash>
            <a:round/>
          </a:ln>
        </p:spPr>
      </p:sp>
      <p:sp>
        <p:nvSpPr>
          <p:cNvPr id="272" name="Line 29"/>
          <p:cNvSpPr/>
          <p:nvPr/>
        </p:nvSpPr>
        <p:spPr>
          <a:xfrm flipH="1">
            <a:off x="3663360" y="1912680"/>
            <a:ext cx="221040" cy="0"/>
          </a:xfrm>
          <a:prstGeom prst="line">
            <a:avLst/>
          </a:prstGeom>
          <a:ln cap="rnd" w="3240">
            <a:solidFill>
              <a:srgbClr val="000000"/>
            </a:solidFill>
            <a:custDash>
              <a:ds d="4900000000" sp="3675000000"/>
            </a:custDash>
            <a:round/>
            <a:tailEnd len="med" type="triangle" w="med"/>
          </a:ln>
        </p:spPr>
      </p:sp>
      <p:sp>
        <p:nvSpPr>
          <p:cNvPr id="273" name="Line 30"/>
          <p:cNvSpPr/>
          <p:nvPr/>
        </p:nvSpPr>
        <p:spPr>
          <a:xfrm>
            <a:off x="3884400" y="1342800"/>
            <a:ext cx="221040" cy="0"/>
          </a:xfrm>
          <a:prstGeom prst="line">
            <a:avLst/>
          </a:prstGeom>
          <a:ln cap="rnd" w="3240">
            <a:solidFill>
              <a:srgbClr val="000000"/>
            </a:solidFill>
            <a:custDash>
              <a:ds d="4900000000" sp="3675000000"/>
            </a:custDash>
            <a:round/>
            <a:tailEnd len="med" type="triangle" w="med"/>
          </a:ln>
        </p:spPr>
      </p:sp>
      <p:sp>
        <p:nvSpPr>
          <p:cNvPr id="274" name="CustomShape 31"/>
          <p:cNvSpPr/>
          <p:nvPr/>
        </p:nvSpPr>
        <p:spPr>
          <a:xfrm>
            <a:off x="252936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275" name="Picture 118" descr=""/>
          <p:cNvPicPr/>
          <p:nvPr/>
        </p:nvPicPr>
        <p:blipFill>
          <a:blip r:embed="rId1"/>
          <a:stretch>
            <a:fillRect/>
          </a:stretch>
        </p:blipFill>
        <p:spPr>
          <a:xfrm>
            <a:off x="2273040" y="1754280"/>
            <a:ext cx="323280" cy="323280"/>
          </a:xfrm>
          <a:prstGeom prst="rect">
            <a:avLst/>
          </a:prstGeom>
          <a:ln>
            <a:noFill/>
          </a:ln>
        </p:spPr>
      </p:pic>
      <p:sp>
        <p:nvSpPr>
          <p:cNvPr id="276"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14</a:t>
            </a:r>
            <a:endParaRPr/>
          </a:p>
        </p:txBody>
      </p:sp>
      <p:pic>
        <p:nvPicPr>
          <p:cNvPr id="277" name="Picture 50" descr=""/>
          <p:cNvPicPr/>
          <p:nvPr/>
        </p:nvPicPr>
        <p:blipFill>
          <a:blip r:embed="rId2"/>
          <a:stretch>
            <a:fillRect/>
          </a:stretch>
        </p:blipFill>
        <p:spPr>
          <a:xfrm>
            <a:off x="551160" y="0"/>
            <a:ext cx="493200" cy="2791080"/>
          </a:xfrm>
          <a:prstGeom prst="rect">
            <a:avLst/>
          </a:prstGeom>
          <a:ln>
            <a:noFill/>
          </a:ln>
        </p:spPr>
      </p:pic>
      <p:sp>
        <p:nvSpPr>
          <p:cNvPr id="278" name="CustomShape 33"/>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9" name="Picture 3" descr=""/>
          <p:cNvPicPr/>
          <p:nvPr/>
        </p:nvPicPr>
        <p:blipFill>
          <a:blip r:embed="rId1"/>
          <a:srcRect l="0" t="2595" r="0" b="0"/>
          <a:stretch>
            <a:fillRect/>
          </a:stretch>
        </p:blipFill>
        <p:spPr>
          <a:xfrm>
            <a:off x="-228600" y="-400680"/>
            <a:ext cx="8228880" cy="106869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